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8"/>
  </p:notesMasterIdLst>
  <p:sldIdLst>
    <p:sldId id="256" r:id="rId2"/>
    <p:sldId id="286" r:id="rId3"/>
    <p:sldId id="260" r:id="rId4"/>
    <p:sldId id="259" r:id="rId5"/>
    <p:sldId id="266" r:id="rId6"/>
    <p:sldId id="287" r:id="rId7"/>
    <p:sldId id="257" r:id="rId8"/>
    <p:sldId id="288" r:id="rId9"/>
    <p:sldId id="276" r:id="rId10"/>
    <p:sldId id="273" r:id="rId11"/>
    <p:sldId id="277" r:id="rId12"/>
    <p:sldId id="278" r:id="rId13"/>
    <p:sldId id="279" r:id="rId14"/>
    <p:sldId id="290" r:id="rId15"/>
    <p:sldId id="289" r:id="rId16"/>
    <p:sldId id="284" r:id="rId17"/>
  </p:sldIdLst>
  <p:sldSz cx="12192000" cy="6858000"/>
  <p:notesSz cx="6858000" cy="9144000"/>
  <p:embeddedFontLst>
    <p:embeddedFont>
      <p:font typeface="Microsoft Yahei" panose="020B0503020204020204" pitchFamily="34" charset="-122"/>
      <p:regular r:id="rId19"/>
      <p:bold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64C"/>
    <a:srgbClr val="334257"/>
    <a:srgbClr val="E31A3C"/>
    <a:srgbClr val="005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>
        <p:scale>
          <a:sx n="70" d="100"/>
          <a:sy n="70" d="100"/>
        </p:scale>
        <p:origin x="976" y="992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7" name="Google Shape;29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9" name="Google Shape;360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2" name="Google Shape;40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2" name="Google Shape;40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21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2" name="Google Shape;405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16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4" name="Google Shape;46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detail about this project</a:t>
            </a:r>
            <a:endParaRPr/>
          </a:p>
        </p:txBody>
      </p:sp>
      <p:sp>
        <p:nvSpPr>
          <p:cNvPr id="497" name="Google Shape;4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85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doing any feature selection we performed exploratory data analysis where we did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0" name="Google Shape;19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others</a:t>
            </a:r>
            <a:endParaRPr/>
          </a:p>
        </p:txBody>
      </p:sp>
      <p:sp>
        <p:nvSpPr>
          <p:cNvPr id="1921" name="Google Shape;192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43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detail about this project</a:t>
            </a:r>
            <a:endParaRPr/>
          </a:p>
        </p:txBody>
      </p:sp>
      <p:sp>
        <p:nvSpPr>
          <p:cNvPr id="497" name="Google Shape;4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7" name="Google Shape;31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 score and wrapper score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94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2" name="Google Shape;345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Jame~~~</a:t>
            </a:r>
            <a:endParaRPr/>
          </a:p>
        </p:txBody>
      </p:sp>
      <p:sp>
        <p:nvSpPr>
          <p:cNvPr id="3453" name="Google Shape;345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两栏内容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>
  <p:cSld name="内容与标题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662"/>
            <a:ext cx="12192000" cy="6834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内容与标题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无限宝石">
  <p:cSld name="无限宝石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 descr="图片包含 浅色&#10;&#10;已生成极高可信度的说明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3603" y="0"/>
            <a:ext cx="9038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>
  <p:cSld name="比较">
    <p:bg>
      <p:bgPr>
        <a:solidFill>
          <a:srgbClr val="000000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 l="2265" t="8512" r="22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节标题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9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microsoft.com/office/2007/relationships/hdphoto" Target="../media/hdphoto4.wdp"/><Relationship Id="rId9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979;p62"/>
          <p:cNvSpPr/>
          <p:nvPr/>
        </p:nvSpPr>
        <p:spPr>
          <a:xfrm rot="-5843747">
            <a:off x="3249790" y="-3135858"/>
            <a:ext cx="4543151" cy="14788158"/>
          </a:xfrm>
          <a:prstGeom prst="trapezoid">
            <a:avLst>
              <a:gd name="adj" fmla="val 36576"/>
            </a:avLst>
          </a:prstGeom>
          <a:solidFill>
            <a:schemeClr val="dk2">
              <a:alpha val="4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 rot="20731597">
            <a:off x="-294260" y="3195760"/>
            <a:ext cx="14253770" cy="5610225"/>
          </a:xfrm>
          <a:prstGeom prst="rect">
            <a:avLst/>
          </a:prstGeom>
          <a:solidFill>
            <a:srgbClr val="005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3" name="Google Shape;343;p58"/>
          <p:cNvCxnSpPr/>
          <p:nvPr/>
        </p:nvCxnSpPr>
        <p:spPr>
          <a:xfrm>
            <a:off x="10603517" y="652254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4" name="Google Shape;354;p58"/>
          <p:cNvGrpSpPr/>
          <p:nvPr/>
        </p:nvGrpSpPr>
        <p:grpSpPr>
          <a:xfrm>
            <a:off x="-111800" y="6566610"/>
            <a:ext cx="9656823" cy="114300"/>
            <a:chOff x="-111800" y="6407270"/>
            <a:chExt cx="9656823" cy="114300"/>
          </a:xfrm>
        </p:grpSpPr>
        <p:cxnSp>
          <p:nvCxnSpPr>
            <p:cNvPr id="355" name="Google Shape;355;p58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" name="Google Shape;356;p58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58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58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" name="Google Shape;359;p58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0" name="Google Shape;360;p58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1" name="Google Shape;361;p58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" name="Google Shape;362;p58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" name="Google Shape;363;p58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4" name="Google Shape;364;p58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5" name="Google Shape;365;p58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p58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7" name="Google Shape;367;p58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" name="Google Shape;368;p58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p58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58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1" name="Google Shape;371;p58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2" name="Google Shape;372;p58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" name="Google Shape;373;p58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4" name="Google Shape;374;p58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p58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6" name="Google Shape;376;p58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" name="Google Shape;377;p58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58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58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58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58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58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58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58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58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58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58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58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58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58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58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58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58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58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58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" name="Google Shape;396;p58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58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58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58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Google Shape;400;p58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" name="Google Shape;401;p58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" name="Google Shape;402;p58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" name="Google Shape;403;p58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" name="Google Shape;404;p58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" name="Google Shape;405;p58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6" name="Google Shape;406;p58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7" name="Google Shape;407;p58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8" name="Google Shape;408;p58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Google Shape;409;p58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Google Shape;410;p58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p58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p58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Google Shape;413;p58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4" name="Google Shape;414;p58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5" name="Google Shape;415;p58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p58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7" name="Google Shape;417;p58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8" name="Google Shape;418;p58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p58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0" name="Google Shape;420;p58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1" name="Google Shape;421;p58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2" name="Google Shape;422;p58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3" name="Google Shape;423;p58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4" name="Google Shape;424;p58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5" name="Google Shape;425;p58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426;p58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" name="Google Shape;427;p58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8" name="Google Shape;428;p58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p58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0" name="Google Shape;430;p58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p58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2" name="Google Shape;432;p58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3" name="Google Shape;433;p58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4" name="Google Shape;434;p58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5" name="Google Shape;435;p58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6" name="Google Shape;436;p58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7" name="Google Shape;437;p58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8" name="Google Shape;438;p58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9" name="Google Shape;439;p58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0" name="Google Shape;440;p58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1" name="Google Shape;441;p58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2" name="Google Shape;442;p58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3" name="Google Shape;443;p58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4" name="Google Shape;444;p58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5" name="Google Shape;445;p58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6" name="Google Shape;446;p58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7" name="Google Shape;447;p58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8" name="Google Shape;448;p58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9" name="Google Shape;449;p58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0" name="Google Shape;450;p58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1" name="Google Shape;451;p58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58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58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4" name="Google Shape;454;p58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8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8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8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8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58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0" name="Google Shape;460;p58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58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58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58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4" name="Google Shape;464;p58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58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58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58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58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9" name="Google Shape;469;p58"/>
          <p:cNvGrpSpPr/>
          <p:nvPr/>
        </p:nvGrpSpPr>
        <p:grpSpPr>
          <a:xfrm>
            <a:off x="11733286" y="6566610"/>
            <a:ext cx="508223" cy="114300"/>
            <a:chOff x="11733286" y="6407270"/>
            <a:chExt cx="508223" cy="114300"/>
          </a:xfrm>
        </p:grpSpPr>
        <p:cxnSp>
          <p:nvCxnSpPr>
            <p:cNvPr id="470" name="Google Shape;470;p58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1" name="Google Shape;471;p58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8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8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4" name="Google Shape;474;p58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5" name="Google Shape;475;p58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8" name="Google Shape;478;p58"/>
          <p:cNvSpPr txBox="1"/>
          <p:nvPr/>
        </p:nvSpPr>
        <p:spPr>
          <a:xfrm>
            <a:off x="6647894" y="5398461"/>
            <a:ext cx="18473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8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566" y="6477518"/>
            <a:ext cx="4622978" cy="42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2821;p73"/>
          <p:cNvCxnSpPr/>
          <p:nvPr/>
        </p:nvCxnSpPr>
        <p:spPr>
          <a:xfrm>
            <a:off x="8498136" y="3279265"/>
            <a:ext cx="314932" cy="2724150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2822;p73"/>
          <p:cNvCxnSpPr/>
          <p:nvPr/>
        </p:nvCxnSpPr>
        <p:spPr>
          <a:xfrm flipV="1">
            <a:off x="2653178" y="6003417"/>
            <a:ext cx="6159890" cy="7403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623620CC-8BF8-F641-A389-3D180B081893}"/>
              </a:ext>
            </a:extLst>
          </p:cNvPr>
          <p:cNvSpPr txBox="1"/>
          <p:nvPr/>
        </p:nvSpPr>
        <p:spPr>
          <a:xfrm>
            <a:off x="575396" y="2452020"/>
            <a:ext cx="1061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Predicting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whether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the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customers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coming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back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within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30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days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and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how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much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he/she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would</a:t>
            </a:r>
            <a:r>
              <a:rPr lang="zh-CN" altLang="en-US" sz="1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Helvetica" pitchFamily="2" charset="0"/>
              </a:rPr>
              <a:t>spend</a:t>
            </a:r>
            <a:endParaRPr lang="en-US" sz="1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DF0DF-E8DE-7448-BA26-2F4AD2DB6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763"/>
            <a:ext cx="94869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59104-717C-4242-BE07-7743067FD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620" y="4588889"/>
            <a:ext cx="58674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4882B-14AC-144D-9939-C9E5862E9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253" y="128061"/>
            <a:ext cx="9525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75"/>
          <p:cNvSpPr/>
          <p:nvPr/>
        </p:nvSpPr>
        <p:spPr>
          <a:xfrm>
            <a:off x="12345614" y="0"/>
            <a:ext cx="914400" cy="914400"/>
          </a:xfrm>
          <a:prstGeom prst="rect">
            <a:avLst/>
          </a:prstGeom>
          <a:solidFill>
            <a:srgbClr val="BB1F1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1" name="Google Shape;300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47886" y="0"/>
            <a:ext cx="13913241" cy="7079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2" name="Google Shape;3002;p75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13" name="Google Shape;3013;p75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3014" name="Google Shape;3014;p75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5" name="Google Shape;3015;p75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6" name="Google Shape;3016;p75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7" name="Google Shape;3017;p75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8" name="Google Shape;3018;p75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9" name="Google Shape;3019;p75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0" name="Google Shape;3020;p75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1" name="Google Shape;3021;p75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2" name="Google Shape;3022;p75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3" name="Google Shape;3023;p75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4" name="Google Shape;3024;p75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5" name="Google Shape;3025;p75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6" name="Google Shape;3026;p75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7" name="Google Shape;3027;p75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8" name="Google Shape;3028;p75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9" name="Google Shape;3029;p75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0" name="Google Shape;3030;p75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1" name="Google Shape;3031;p75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2" name="Google Shape;3032;p75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3" name="Google Shape;3033;p75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4" name="Google Shape;3034;p75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5" name="Google Shape;3035;p75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6" name="Google Shape;3036;p75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7" name="Google Shape;3037;p75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8" name="Google Shape;3038;p75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9" name="Google Shape;3039;p75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0" name="Google Shape;3040;p75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1" name="Google Shape;3041;p75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2" name="Google Shape;3042;p75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3" name="Google Shape;3043;p75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4" name="Google Shape;3044;p75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5" name="Google Shape;3045;p75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6" name="Google Shape;3046;p75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7" name="Google Shape;3047;p75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8" name="Google Shape;3048;p75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9" name="Google Shape;3049;p75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0" name="Google Shape;3050;p75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1" name="Google Shape;3051;p75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2" name="Google Shape;3052;p75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3" name="Google Shape;3053;p75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4" name="Google Shape;3054;p75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5" name="Google Shape;3055;p75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6" name="Google Shape;3056;p75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7" name="Google Shape;3057;p75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8" name="Google Shape;3058;p75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9" name="Google Shape;3059;p75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0" name="Google Shape;3060;p75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1" name="Google Shape;3061;p75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2" name="Google Shape;3062;p75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3" name="Google Shape;3063;p75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4" name="Google Shape;3064;p75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5" name="Google Shape;3065;p75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6" name="Google Shape;3066;p75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7" name="Google Shape;3067;p75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8" name="Google Shape;3068;p75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9" name="Google Shape;3069;p75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0" name="Google Shape;3070;p75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1" name="Google Shape;3071;p75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2" name="Google Shape;3072;p75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3" name="Google Shape;3073;p75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4" name="Google Shape;3074;p75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5" name="Google Shape;3075;p75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6" name="Google Shape;3076;p75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7" name="Google Shape;3077;p75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8" name="Google Shape;3078;p75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9" name="Google Shape;3079;p75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0" name="Google Shape;3080;p75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1" name="Google Shape;3081;p75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2" name="Google Shape;3082;p75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3" name="Google Shape;3083;p75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4" name="Google Shape;3084;p75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5" name="Google Shape;3085;p75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6" name="Google Shape;3086;p75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7" name="Google Shape;3087;p75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8" name="Google Shape;3088;p75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89" name="Google Shape;3089;p75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0" name="Google Shape;3090;p75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1" name="Google Shape;3091;p75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2" name="Google Shape;3092;p75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3" name="Google Shape;3093;p75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4" name="Google Shape;3094;p75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5" name="Google Shape;3095;p75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6" name="Google Shape;3096;p75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7" name="Google Shape;3097;p75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8" name="Google Shape;3098;p75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9" name="Google Shape;3099;p75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0" name="Google Shape;3100;p75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1" name="Google Shape;3101;p75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2" name="Google Shape;3102;p75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3" name="Google Shape;3103;p75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4" name="Google Shape;3104;p75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5" name="Google Shape;3105;p75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6" name="Google Shape;3106;p75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7" name="Google Shape;3107;p75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8" name="Google Shape;3108;p75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09" name="Google Shape;3109;p75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0" name="Google Shape;3110;p75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1" name="Google Shape;3111;p75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2" name="Google Shape;3112;p75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3" name="Google Shape;3113;p75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4" name="Google Shape;3114;p75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5" name="Google Shape;3115;p75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6" name="Google Shape;3116;p75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7" name="Google Shape;3117;p75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8" name="Google Shape;3118;p75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19" name="Google Shape;3119;p75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0" name="Google Shape;3120;p75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1" name="Google Shape;3121;p75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2" name="Google Shape;3122;p75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3" name="Google Shape;3123;p75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4" name="Google Shape;3124;p75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5" name="Google Shape;3125;p75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6" name="Google Shape;3126;p75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27" name="Google Shape;3127;p75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28" name="Google Shape;3128;p75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3129" name="Google Shape;3129;p75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0" name="Google Shape;3130;p75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1" name="Google Shape;3131;p75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2" name="Google Shape;3132;p75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3" name="Google Shape;3133;p75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34" name="Google Shape;3134;p75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138" name="Google Shape;3138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202" y="6846922"/>
            <a:ext cx="1077434" cy="27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8" name="Google Shape;3748;p79"/>
          <p:cNvGrpSpPr/>
          <p:nvPr/>
        </p:nvGrpSpPr>
        <p:grpSpPr>
          <a:xfrm flipH="1">
            <a:off x="-27125" y="1164816"/>
            <a:ext cx="4316870" cy="481494"/>
            <a:chOff x="4432252" y="1292581"/>
            <a:chExt cx="4994596" cy="481494"/>
          </a:xfrm>
        </p:grpSpPr>
        <p:sp>
          <p:nvSpPr>
            <p:cNvPr id="3749" name="Google Shape;3749;p79"/>
            <p:cNvSpPr/>
            <p:nvPr/>
          </p:nvSpPr>
          <p:spPr>
            <a:xfrm>
              <a:off x="4432252" y="1292581"/>
              <a:ext cx="4741333" cy="320996"/>
            </a:xfrm>
            <a:prstGeom prst="parallelogram">
              <a:avLst>
                <a:gd name="adj" fmla="val 28199"/>
              </a:avLst>
            </a:prstGeom>
            <a:gradFill>
              <a:gsLst>
                <a:gs pos="0">
                  <a:srgbClr val="70339D">
                    <a:alpha val="51764"/>
                  </a:srgbClr>
                </a:gs>
                <a:gs pos="11000">
                  <a:srgbClr val="70339D">
                    <a:alpha val="51764"/>
                  </a:srgbClr>
                </a:gs>
                <a:gs pos="96000">
                  <a:srgbClr val="70339D">
                    <a:alpha val="0"/>
                  </a:srgbClr>
                </a:gs>
                <a:gs pos="100000">
                  <a:srgbClr val="70339D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79"/>
            <p:cNvSpPr/>
            <p:nvPr/>
          </p:nvSpPr>
          <p:spPr>
            <a:xfrm>
              <a:off x="4685515" y="1453079"/>
              <a:ext cx="4741333" cy="320996"/>
            </a:xfrm>
            <a:prstGeom prst="parallelogram">
              <a:avLst>
                <a:gd name="adj" fmla="val 28199"/>
              </a:avLst>
            </a:prstGeom>
            <a:gradFill>
              <a:gsLst>
                <a:gs pos="0">
                  <a:srgbClr val="70339D"/>
                </a:gs>
                <a:gs pos="11000">
                  <a:srgbClr val="70339D"/>
                </a:gs>
                <a:gs pos="100000">
                  <a:srgbClr val="70339D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51" name="Google Shape;375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4021" y="4940215"/>
            <a:ext cx="3423400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2" name="Google Shape;3752;p79"/>
          <p:cNvCxnSpPr/>
          <p:nvPr/>
        </p:nvCxnSpPr>
        <p:spPr>
          <a:xfrm>
            <a:off x="6561085" y="1595766"/>
            <a:ext cx="5172201" cy="0"/>
          </a:xfrm>
          <a:prstGeom prst="straightConnector1">
            <a:avLst/>
          </a:prstGeom>
          <a:noFill/>
          <a:ln w="22225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3" name="Google Shape;3753;p79"/>
          <p:cNvCxnSpPr/>
          <p:nvPr/>
        </p:nvCxnSpPr>
        <p:spPr>
          <a:xfrm>
            <a:off x="6704822" y="5939445"/>
            <a:ext cx="5172201" cy="0"/>
          </a:xfrm>
          <a:prstGeom prst="straightConnector1">
            <a:avLst/>
          </a:prstGeom>
          <a:noFill/>
          <a:ln w="22225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54" name="Google Shape;375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0207" y="1853607"/>
            <a:ext cx="1077434" cy="2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3755" name="Google Shape;3755;p79"/>
          <p:cNvSpPr/>
          <p:nvPr/>
        </p:nvSpPr>
        <p:spPr>
          <a:xfrm>
            <a:off x="698530" y="1763939"/>
            <a:ext cx="7575879" cy="40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#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Logitics</a:t>
            </a: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Tuning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Params</a:t>
            </a:r>
            <a:endParaRPr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 = [ 0.01, 0.1, 1, 10, 100] </a:t>
            </a:r>
            <a:endParaRPr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#Perceptron Tuning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Params</a:t>
            </a:r>
            <a:endParaRPr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alpha = [0.000001, 0.00001, 0.0001, 0.001, 0.01, 0.1, 1.0, 10, 100, 1000]</a:t>
            </a:r>
            <a:endParaRPr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#Linear SVM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Tunning</a:t>
            </a: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Params</a:t>
            </a:r>
            <a:endParaRPr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 = [ 0.01, 0.1, 1, 10, 100] </a:t>
            </a:r>
            <a:endParaRPr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#Random Forest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Tunning</a:t>
            </a: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Params</a:t>
            </a:r>
            <a:endParaRPr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n_estimators</a:t>
            </a: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= [200, 400, 600, 800, 1000, 1200, 1400, 1600, 1800, 2000]}</a:t>
            </a:r>
            <a:endParaRPr dirty="0"/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0339D"/>
              </a:buClr>
              <a:buSzPts val="1800"/>
              <a:buFont typeface="Noto Sans Symbols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#KNN Tuning </a:t>
            </a: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Params</a:t>
            </a:r>
            <a:endParaRPr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n_neighbors’:k</a:t>
            </a: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= [1, 3, 5, 11, 21, 41, 61, 81]</a:t>
            </a:r>
            <a:endParaRPr dirty="0"/>
          </a:p>
        </p:txBody>
      </p:sp>
      <p:sp>
        <p:nvSpPr>
          <p:cNvPr id="3756" name="Google Shape;3756;p79"/>
          <p:cNvSpPr/>
          <p:nvPr/>
        </p:nvSpPr>
        <p:spPr>
          <a:xfrm rot="10800000">
            <a:off x="650551" y="5930576"/>
            <a:ext cx="2706007" cy="89277"/>
          </a:xfrm>
          <a:prstGeom prst="trapezoid">
            <a:avLst>
              <a:gd name="adj" fmla="val 98972"/>
            </a:avLst>
          </a:prstGeom>
          <a:noFill/>
          <a:ln w="9525" cap="flat" cmpd="sng">
            <a:solidFill>
              <a:srgbClr val="7033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79"/>
          <p:cNvSpPr/>
          <p:nvPr/>
        </p:nvSpPr>
        <p:spPr>
          <a:xfrm rot="10800000">
            <a:off x="-865013" y="6022497"/>
            <a:ext cx="4665127" cy="72538"/>
          </a:xfrm>
          <a:prstGeom prst="trapezoid">
            <a:avLst>
              <a:gd name="adj" fmla="val 118887"/>
            </a:avLst>
          </a:prstGeom>
          <a:noFill/>
          <a:ln w="9525" cap="flat" cmpd="sng">
            <a:solidFill>
              <a:srgbClr val="70339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Google Shape;3759;p79"/>
          <p:cNvSpPr/>
          <p:nvPr/>
        </p:nvSpPr>
        <p:spPr>
          <a:xfrm>
            <a:off x="650551" y="277937"/>
            <a:ext cx="19816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Tuning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5" name="Google Shape;3765;p80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76" name="Google Shape;3776;p80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3777" name="Google Shape;3777;p80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8" name="Google Shape;3778;p80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9" name="Google Shape;3779;p80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0" name="Google Shape;3780;p80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1" name="Google Shape;3781;p80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2" name="Google Shape;3782;p80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3" name="Google Shape;3783;p80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4" name="Google Shape;3784;p80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5" name="Google Shape;3785;p80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6" name="Google Shape;3786;p80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7" name="Google Shape;3787;p80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8" name="Google Shape;3788;p80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9" name="Google Shape;3789;p80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0" name="Google Shape;3790;p80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1" name="Google Shape;3791;p80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2" name="Google Shape;3792;p80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3" name="Google Shape;3793;p80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4" name="Google Shape;3794;p80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5" name="Google Shape;3795;p80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6" name="Google Shape;3796;p80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7" name="Google Shape;3797;p80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8" name="Google Shape;3798;p80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9" name="Google Shape;3799;p80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0" name="Google Shape;3800;p80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1" name="Google Shape;3801;p80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2" name="Google Shape;3802;p80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3" name="Google Shape;3803;p80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4" name="Google Shape;3804;p80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5" name="Google Shape;3805;p80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6" name="Google Shape;3806;p80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7" name="Google Shape;3807;p80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8" name="Google Shape;3808;p80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9" name="Google Shape;3809;p80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0" name="Google Shape;3810;p80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1" name="Google Shape;3811;p80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2" name="Google Shape;3812;p80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3" name="Google Shape;3813;p80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4" name="Google Shape;3814;p80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5" name="Google Shape;3815;p80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6" name="Google Shape;3816;p80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7" name="Google Shape;3817;p80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8" name="Google Shape;3818;p80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9" name="Google Shape;3819;p80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0" name="Google Shape;3820;p80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1" name="Google Shape;3821;p80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2" name="Google Shape;3822;p80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3" name="Google Shape;3823;p80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4" name="Google Shape;3824;p80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5" name="Google Shape;3825;p80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6" name="Google Shape;3826;p80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7" name="Google Shape;3827;p80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8" name="Google Shape;3828;p80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9" name="Google Shape;3829;p80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0" name="Google Shape;3830;p80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1" name="Google Shape;3831;p80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2" name="Google Shape;3832;p80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3" name="Google Shape;3833;p80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4" name="Google Shape;3834;p80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5" name="Google Shape;3835;p80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6" name="Google Shape;3836;p80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7" name="Google Shape;3837;p80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8" name="Google Shape;3838;p80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9" name="Google Shape;3839;p80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0" name="Google Shape;3840;p80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1" name="Google Shape;3841;p80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2" name="Google Shape;3842;p80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3" name="Google Shape;3843;p80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4" name="Google Shape;3844;p80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5" name="Google Shape;3845;p80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6" name="Google Shape;3846;p80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7" name="Google Shape;3847;p80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8" name="Google Shape;3848;p80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9" name="Google Shape;3849;p80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0" name="Google Shape;3850;p80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1" name="Google Shape;3851;p80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2" name="Google Shape;3852;p80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3" name="Google Shape;3853;p80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4" name="Google Shape;3854;p80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5" name="Google Shape;3855;p80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6" name="Google Shape;3856;p80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7" name="Google Shape;3857;p80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8" name="Google Shape;3858;p80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9" name="Google Shape;3859;p80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0" name="Google Shape;3860;p80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1" name="Google Shape;3861;p80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2" name="Google Shape;3862;p80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3" name="Google Shape;3863;p80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4" name="Google Shape;3864;p80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5" name="Google Shape;3865;p80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6" name="Google Shape;3866;p80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7" name="Google Shape;3867;p80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8" name="Google Shape;3868;p80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9" name="Google Shape;3869;p80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0" name="Google Shape;3870;p80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1" name="Google Shape;3871;p80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2" name="Google Shape;3872;p80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3" name="Google Shape;3873;p80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4" name="Google Shape;3874;p80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5" name="Google Shape;3875;p80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6" name="Google Shape;3876;p80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7" name="Google Shape;3877;p80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8" name="Google Shape;3878;p80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9" name="Google Shape;3879;p80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0" name="Google Shape;3880;p80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1" name="Google Shape;3881;p80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2" name="Google Shape;3882;p80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3" name="Google Shape;3883;p80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4" name="Google Shape;3884;p80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5" name="Google Shape;3885;p80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6" name="Google Shape;3886;p80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7" name="Google Shape;3887;p80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8" name="Google Shape;3888;p80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9" name="Google Shape;3889;p80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0" name="Google Shape;3890;p80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91" name="Google Shape;3891;p80"/>
          <p:cNvGrpSpPr/>
          <p:nvPr/>
        </p:nvGrpSpPr>
        <p:grpSpPr>
          <a:xfrm flipH="1"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3892" name="Google Shape;3892;p80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3" name="Google Shape;3893;p80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4" name="Google Shape;3894;p80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5" name="Google Shape;3895;p80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6" name="Google Shape;3896;p80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7" name="Google Shape;3897;p80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00" name="Google Shape;3900;p80"/>
          <p:cNvSpPr/>
          <p:nvPr/>
        </p:nvSpPr>
        <p:spPr>
          <a:xfrm rot="5729117" flipH="1">
            <a:off x="4700092" y="-2482863"/>
            <a:ext cx="3675575" cy="13243654"/>
          </a:xfrm>
          <a:prstGeom prst="trapezoid">
            <a:avLst>
              <a:gd name="adj" fmla="val 41809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1" name="Google Shape;3901;p80"/>
          <p:cNvCxnSpPr/>
          <p:nvPr/>
        </p:nvCxnSpPr>
        <p:spPr>
          <a:xfrm flipH="1">
            <a:off x="6857461" y="3427969"/>
            <a:ext cx="133280" cy="1152869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02" name="Google Shape;3902;p80"/>
          <p:cNvSpPr/>
          <p:nvPr/>
        </p:nvSpPr>
        <p:spPr>
          <a:xfrm rot="4004148" flipH="1">
            <a:off x="1275462" y="3582425"/>
            <a:ext cx="1390828" cy="5229968"/>
          </a:xfrm>
          <a:prstGeom prst="trapezoid">
            <a:avLst>
              <a:gd name="adj" fmla="val 45974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3" name="Google Shape;3903;p80"/>
          <p:cNvSpPr txBox="1"/>
          <p:nvPr/>
        </p:nvSpPr>
        <p:spPr>
          <a:xfrm rot="802124">
            <a:off x="1184814" y="968057"/>
            <a:ext cx="8475268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00"/>
              </a:buClr>
              <a:buSzPts val="11500"/>
              <a:buFont typeface="Arial"/>
              <a:buNone/>
            </a:pPr>
            <a:r>
              <a:rPr lang="en-US" sz="11500" dirty="0">
                <a:solidFill>
                  <a:srgbClr val="680000"/>
                </a:solidFill>
                <a:latin typeface="Arial"/>
                <a:ea typeface="Arial"/>
                <a:cs typeface="Arial"/>
                <a:sym typeface="Arial"/>
              </a:rPr>
              <a:t>Ensemble</a:t>
            </a:r>
            <a:endParaRPr sz="11500" b="0" i="0" u="none" strike="noStrike" cap="none" dirty="0">
              <a:solidFill>
                <a:srgbClr val="6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80"/>
          <p:cNvSpPr/>
          <p:nvPr/>
        </p:nvSpPr>
        <p:spPr>
          <a:xfrm rot="4055345" flipH="1">
            <a:off x="1621354" y="682956"/>
            <a:ext cx="2427352" cy="10825704"/>
          </a:xfrm>
          <a:prstGeom prst="trapezoid">
            <a:avLst>
              <a:gd name="adj" fmla="val 40224"/>
            </a:avLst>
          </a:prstGeom>
          <a:gradFill>
            <a:gsLst>
              <a:gs pos="0">
                <a:srgbClr val="680000">
                  <a:alpha val="94901"/>
                </a:srgbClr>
              </a:gs>
              <a:gs pos="51000">
                <a:srgbClr val="680000">
                  <a:alpha val="94901"/>
                </a:srgbClr>
              </a:gs>
              <a:gs pos="73000">
                <a:srgbClr val="680000">
                  <a:alpha val="25882"/>
                </a:srgbClr>
              </a:gs>
              <a:gs pos="100000">
                <a:srgbClr val="680000">
                  <a:alpha val="25882"/>
                </a:srgbClr>
              </a:gs>
            </a:gsLst>
            <a:lin ang="9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6" name="Google Shape;3906;p80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17" name="Google Shape;3917;p80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3918" name="Google Shape;3918;p80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9" name="Google Shape;3919;p80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0" name="Google Shape;3920;p80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1" name="Google Shape;3921;p80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2" name="Google Shape;3922;p80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3" name="Google Shape;3923;p80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4" name="Google Shape;3924;p80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5" name="Google Shape;3925;p80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6" name="Google Shape;3926;p80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7" name="Google Shape;3927;p80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8" name="Google Shape;3928;p80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9" name="Google Shape;3929;p80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0" name="Google Shape;3930;p80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1" name="Google Shape;3931;p80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2" name="Google Shape;3932;p80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3" name="Google Shape;3933;p80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4" name="Google Shape;3934;p80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5" name="Google Shape;3935;p80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6" name="Google Shape;3936;p80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7" name="Google Shape;3937;p80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8" name="Google Shape;3938;p80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9" name="Google Shape;3939;p80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0" name="Google Shape;3940;p80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1" name="Google Shape;3941;p80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2" name="Google Shape;3942;p80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3" name="Google Shape;3943;p80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4" name="Google Shape;3944;p80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5" name="Google Shape;3945;p80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6" name="Google Shape;3946;p80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7" name="Google Shape;3947;p80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8" name="Google Shape;3948;p80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9" name="Google Shape;3949;p80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0" name="Google Shape;3950;p80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1" name="Google Shape;3951;p80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2" name="Google Shape;3952;p80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3" name="Google Shape;3953;p80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4" name="Google Shape;3954;p80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5" name="Google Shape;3955;p80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6" name="Google Shape;3956;p80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7" name="Google Shape;3957;p80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8" name="Google Shape;3958;p80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9" name="Google Shape;3959;p80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0" name="Google Shape;3960;p80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1" name="Google Shape;3961;p80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2" name="Google Shape;3962;p80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3" name="Google Shape;3963;p80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4" name="Google Shape;3964;p80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5" name="Google Shape;3965;p80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6" name="Google Shape;3966;p80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7" name="Google Shape;3967;p80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8" name="Google Shape;3968;p80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9" name="Google Shape;3969;p80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0" name="Google Shape;3970;p80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1" name="Google Shape;3971;p80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2" name="Google Shape;3972;p80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3" name="Google Shape;3973;p80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4" name="Google Shape;3974;p80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5" name="Google Shape;3975;p80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6" name="Google Shape;3976;p80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7" name="Google Shape;3977;p80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8" name="Google Shape;3978;p80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9" name="Google Shape;3979;p80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0" name="Google Shape;3980;p80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1" name="Google Shape;3981;p80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2" name="Google Shape;3982;p80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3" name="Google Shape;3983;p80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4" name="Google Shape;3984;p80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5" name="Google Shape;3985;p80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6" name="Google Shape;3986;p80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7" name="Google Shape;3987;p80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8" name="Google Shape;3988;p80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9" name="Google Shape;3989;p80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0" name="Google Shape;3990;p80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1" name="Google Shape;3991;p80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2" name="Google Shape;3992;p80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3" name="Google Shape;3993;p80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4" name="Google Shape;3994;p80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5" name="Google Shape;3995;p80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6" name="Google Shape;3996;p80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7" name="Google Shape;3997;p80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8" name="Google Shape;3998;p80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9" name="Google Shape;3999;p80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0" name="Google Shape;4000;p80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1" name="Google Shape;4001;p80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2" name="Google Shape;4002;p80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3" name="Google Shape;4003;p80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4" name="Google Shape;4004;p80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5" name="Google Shape;4005;p80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6" name="Google Shape;4006;p80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7" name="Google Shape;4007;p80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8" name="Google Shape;4008;p80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9" name="Google Shape;4009;p80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0" name="Google Shape;4010;p80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1" name="Google Shape;4011;p80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2" name="Google Shape;4012;p80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3" name="Google Shape;4013;p80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4" name="Google Shape;4014;p80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5" name="Google Shape;4015;p80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6" name="Google Shape;4016;p80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7" name="Google Shape;4017;p80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8" name="Google Shape;4018;p80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9" name="Google Shape;4019;p80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0" name="Google Shape;4020;p80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1" name="Google Shape;4021;p80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2" name="Google Shape;4022;p80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3" name="Google Shape;4023;p80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4" name="Google Shape;4024;p80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5" name="Google Shape;4025;p80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6" name="Google Shape;4026;p80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7" name="Google Shape;4027;p80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8" name="Google Shape;4028;p80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9" name="Google Shape;4029;p80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0" name="Google Shape;4030;p80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1" name="Google Shape;4031;p80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32" name="Google Shape;4032;p80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4033" name="Google Shape;4033;p80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4" name="Google Shape;4034;p80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5" name="Google Shape;4035;p80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6" name="Google Shape;4036;p80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7" name="Google Shape;4037;p80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8" name="Google Shape;4038;p80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040" name="Google Shape;404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81306" flipH="1">
            <a:off x="6900118" y="2268545"/>
            <a:ext cx="1496421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325549" y="2235174"/>
            <a:ext cx="2853780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686888" flipH="1">
            <a:off x="6137796" y="2349153"/>
            <a:ext cx="2853780" cy="3726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3" name="Google Shape;4043;p80"/>
          <p:cNvCxnSpPr/>
          <p:nvPr/>
        </p:nvCxnSpPr>
        <p:spPr>
          <a:xfrm flipH="1">
            <a:off x="11733286" y="1857375"/>
            <a:ext cx="314932" cy="2724150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4" name="Google Shape;4044;p80"/>
          <p:cNvCxnSpPr/>
          <p:nvPr/>
        </p:nvCxnSpPr>
        <p:spPr>
          <a:xfrm rot="10800000">
            <a:off x="7850861" y="4581527"/>
            <a:ext cx="4197357" cy="124358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5" name="Google Shape;4045;p80"/>
          <p:cNvSpPr/>
          <p:nvPr/>
        </p:nvSpPr>
        <p:spPr>
          <a:xfrm rot="5838224" flipH="1">
            <a:off x="4936390" y="-2704899"/>
            <a:ext cx="3287655" cy="13243653"/>
          </a:xfrm>
          <a:prstGeom prst="trapezoid">
            <a:avLst>
              <a:gd name="adj" fmla="val 41514"/>
            </a:avLst>
          </a:prstGeom>
          <a:gradFill>
            <a:gsLst>
              <a:gs pos="0">
                <a:srgbClr val="680000">
                  <a:alpha val="85882"/>
                </a:srgbClr>
              </a:gs>
              <a:gs pos="42000">
                <a:srgbClr val="680000">
                  <a:alpha val="85882"/>
                </a:srgbClr>
              </a:gs>
              <a:gs pos="100000">
                <a:srgbClr val="68000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Google Shape;4046;p80"/>
          <p:cNvSpPr/>
          <p:nvPr/>
        </p:nvSpPr>
        <p:spPr>
          <a:xfrm rot="621756">
            <a:off x="1100255" y="2981318"/>
            <a:ext cx="66315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Ensemble</a:t>
            </a:r>
            <a:r>
              <a:rPr lang="zh-CN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zh-CN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zh-CN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zh-CN" alt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lt1"/>
                </a:solidFill>
              </a:rPr>
              <a:t> </a:t>
            </a:r>
            <a:endParaRPr dirty="0"/>
          </a:p>
        </p:txBody>
      </p:sp>
      <p:sp>
        <p:nvSpPr>
          <p:cNvPr id="4047" name="Google Shape;4047;p80"/>
          <p:cNvSpPr/>
          <p:nvPr/>
        </p:nvSpPr>
        <p:spPr>
          <a:xfrm rot="739176" flipH="1">
            <a:off x="-466406" y="3680501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Google Shape;4048;p80"/>
          <p:cNvSpPr/>
          <p:nvPr/>
        </p:nvSpPr>
        <p:spPr>
          <a:xfrm rot="739176" flipH="1">
            <a:off x="-466404" y="3344580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6B734-81D6-2D48-822D-1D5F9400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50" b="97000" l="10000" r="90000">
                        <a14:foregroundMark x1="37500" y1="91750" x2="56667" y2="54875"/>
                        <a14:foregroundMark x1="56667" y1="54875" x2="58833" y2="44375"/>
                        <a14:foregroundMark x1="58833" y1="44375" x2="59667" y2="42500"/>
                        <a14:foregroundMark x1="67833" y1="45250" x2="76167" y2="88500"/>
                        <a14:foregroundMark x1="34667" y1="79000" x2="43667" y2="42500"/>
                        <a14:foregroundMark x1="27167" y1="93000" x2="27167" y2="59750"/>
                        <a14:foregroundMark x1="27167" y1="59750" x2="34500" y2="52250"/>
                        <a14:foregroundMark x1="32333" y1="60500" x2="32333" y2="93000"/>
                        <a14:foregroundMark x1="29833" y1="97250" x2="42500" y2="97250"/>
                        <a14:foregroundMark x1="42500" y1="97250" x2="55167" y2="94750"/>
                        <a14:foregroundMark x1="55167" y1="94750" x2="67333" y2="95250"/>
                        <a14:foregroundMark x1="67333" y1="95250" x2="78667" y2="94750"/>
                        <a14:foregroundMark x1="70833" y1="29000" x2="77750" y2="48250"/>
                        <a14:foregroundMark x1="77750" y1="48250" x2="82000" y2="81375"/>
                        <a14:foregroundMark x1="82000" y1="81375" x2="79000" y2="97000"/>
                        <a14:foregroundMark x1="59500" y1="7250" x2="63500" y2="8750"/>
                        <a14:foregroundMark x1="42500" y1="8250" x2="49000" y2="9375"/>
                        <a14:foregroundMark x1="49000" y1="9375" x2="50000" y2="10500"/>
                        <a14:foregroundMark x1="48333" y1="41250" x2="62167" y2="25000"/>
                        <a14:foregroundMark x1="62167" y1="25000" x2="63333" y2="24250"/>
                        <a14:foregroundMark x1="58167" y1="9250" x2="61667" y2="10500"/>
                        <a14:foregroundMark x1="60500" y1="2750" x2="63667" y2="2250"/>
                        <a14:foregroundMark x1="72667" y1="29000" x2="74833" y2="29250"/>
                        <a14:foregroundMark x1="60833" y1="60500" x2="61833" y2="40500"/>
                        <a14:foregroundMark x1="71000" y1="21250" x2="68833" y2="30250"/>
                        <a14:foregroundMark x1="68833" y1="30250" x2="68833" y2="30250"/>
                        <a14:foregroundMark x1="70667" y1="19750" x2="72333" y2="24500"/>
                        <a14:foregroundMark x1="71000" y1="20750" x2="71833" y2="2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4088" y="3513834"/>
            <a:ext cx="4297936" cy="28652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81"/>
          <p:cNvSpPr/>
          <p:nvPr/>
        </p:nvSpPr>
        <p:spPr>
          <a:xfrm>
            <a:off x="8061481" y="1516101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1B8B66">
                  <a:alpha val="45882"/>
                </a:srgbClr>
              </a:gs>
              <a:gs pos="11000">
                <a:srgbClr val="1B8B66">
                  <a:alpha val="45882"/>
                </a:srgbClr>
              </a:gs>
              <a:gs pos="96000">
                <a:srgbClr val="1B8B66">
                  <a:alpha val="0"/>
                </a:srgbClr>
              </a:gs>
              <a:gs pos="100000">
                <a:srgbClr val="1B8B6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81"/>
          <p:cNvSpPr/>
          <p:nvPr/>
        </p:nvSpPr>
        <p:spPr>
          <a:xfrm>
            <a:off x="8314744" y="1676599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1B8B66"/>
              </a:gs>
              <a:gs pos="11000">
                <a:srgbClr val="1B8B66"/>
              </a:gs>
              <a:gs pos="100000">
                <a:srgbClr val="1B8B6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81"/>
          <p:cNvSpPr/>
          <p:nvPr/>
        </p:nvSpPr>
        <p:spPr>
          <a:xfrm>
            <a:off x="848284" y="1777252"/>
            <a:ext cx="7775971" cy="372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8B66"/>
              </a:buClr>
              <a:buSzPts val="1800"/>
              <a:buFont typeface="Noto Sans Symbols"/>
              <a:buChar char="●"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A. Voting Approach</a:t>
            </a:r>
            <a:endParaRPr/>
          </a:p>
          <a:p>
            <a:pPr marL="2857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8B66"/>
              </a:buClr>
              <a:buSzPts val="1800"/>
              <a:buFont typeface="Noto Sans Symbols"/>
              <a:buNone/>
            </a:pPr>
            <a:endParaRPr sz="18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1714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8B66"/>
              </a:buClr>
              <a:buSzPts val="1800"/>
              <a:buFont typeface="Noto Sans Symbols"/>
              <a:buNone/>
            </a:pPr>
            <a:endParaRPr sz="18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Overall Acc score:                            0.7121915969856508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Recall score (Tru Pos Rate):             0.44634036820835205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Precision score:                                0.18624695521828744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Neg Predictive Val:                          0.7467195427771622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Tru Neg Rate(Specifi):                     0.9121607181021586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F1 score:                                           0.26282390269698575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Auc score:                                        0.5965299554927571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194" name="Google Shape;419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0676" y="1764707"/>
            <a:ext cx="1077434" cy="277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5" name="Google Shape;4195;p81"/>
          <p:cNvGrpSpPr/>
          <p:nvPr/>
        </p:nvGrpSpPr>
        <p:grpSpPr>
          <a:xfrm>
            <a:off x="885144" y="1666158"/>
            <a:ext cx="6993933" cy="4349234"/>
            <a:chOff x="5166360" y="2731073"/>
            <a:chExt cx="5172201" cy="1946593"/>
          </a:xfrm>
        </p:grpSpPr>
        <p:cxnSp>
          <p:nvCxnSpPr>
            <p:cNvPr id="4196" name="Google Shape;4196;p81"/>
            <p:cNvCxnSpPr/>
            <p:nvPr/>
          </p:nvCxnSpPr>
          <p:spPr>
            <a:xfrm rot="10800000">
              <a:off x="5166360" y="2731073"/>
              <a:ext cx="5172201" cy="0"/>
            </a:xfrm>
            <a:prstGeom prst="straightConnector1">
              <a:avLst/>
            </a:prstGeom>
            <a:noFill/>
            <a:ln w="22225" cap="rnd" cmpd="sng">
              <a:solidFill>
                <a:srgbClr val="FBFCF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7" name="Google Shape;4197;p81"/>
            <p:cNvCxnSpPr/>
            <p:nvPr/>
          </p:nvCxnSpPr>
          <p:spPr>
            <a:xfrm rot="10800000">
              <a:off x="5166360" y="4677666"/>
              <a:ext cx="5172201" cy="0"/>
            </a:xfrm>
            <a:prstGeom prst="straightConnector1">
              <a:avLst/>
            </a:prstGeom>
            <a:noFill/>
            <a:ln w="22225" cap="rnd" cmpd="sng">
              <a:solidFill>
                <a:srgbClr val="FBFCF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04" name="Google Shape;4204;p81"/>
          <p:cNvSpPr/>
          <p:nvPr/>
        </p:nvSpPr>
        <p:spPr>
          <a:xfrm>
            <a:off x="7833324" y="366731"/>
            <a:ext cx="3995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Majority Vote</a:t>
            </a:r>
            <a:endParaRPr sz="4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5" name="Google Shape;4205;p81"/>
          <p:cNvSpPr/>
          <p:nvPr/>
        </p:nvSpPr>
        <p:spPr>
          <a:xfrm>
            <a:off x="8249982" y="2761969"/>
            <a:ext cx="3106918" cy="26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0.7095592030556416</a:t>
            </a:r>
            <a:b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0.4562191288729232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0.187039764359352</a:t>
            </a:r>
            <a:b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0.7467195427771622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0.9121607181021586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0.2653087870479175</a:t>
            </a:r>
            <a:b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0.5993406835826679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06" name="Google Shape;4206;p81"/>
          <p:cNvSpPr/>
          <p:nvPr/>
        </p:nvSpPr>
        <p:spPr>
          <a:xfrm>
            <a:off x="8982258" y="2363998"/>
            <a:ext cx="1316835" cy="39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Weighted</a:t>
            </a:r>
            <a:endParaRPr/>
          </a:p>
        </p:txBody>
      </p:sp>
      <p:sp>
        <p:nvSpPr>
          <p:cNvPr id="4207" name="Google Shape;4207;p81"/>
          <p:cNvSpPr/>
          <p:nvPr/>
        </p:nvSpPr>
        <p:spPr>
          <a:xfrm>
            <a:off x="5365513" y="2328757"/>
            <a:ext cx="1599540" cy="39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Unweighted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s://www.ncaa.com/sites/default/files/public/styles/stax_large_content_tile/public-s3/tile-images/graphic/2019-NCAA-Final-Four-logo.jpg?itok=Jxl6S5U2">
            <a:extLst>
              <a:ext uri="{FF2B5EF4-FFF2-40B4-BE49-F238E27FC236}">
                <a16:creationId xmlns:a16="http://schemas.microsoft.com/office/drawing/2014/main" id="{C2B4339E-8D82-FF4C-B4F9-2A54B75A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250" r="90375">
                        <a14:foregroundMark x1="39250" y1="40667" x2="39250" y2="40667"/>
                        <a14:foregroundMark x1="45875" y1="40667" x2="45875" y2="40667"/>
                        <a14:foregroundMark x1="51750" y1="41333" x2="51750" y2="41333"/>
                        <a14:foregroundMark x1="59625" y1="43778" x2="59625" y2="43778"/>
                        <a14:foregroundMark x1="50625" y1="39778" x2="50625" y2="39778"/>
                        <a14:foregroundMark x1="63000" y1="43111" x2="63000" y2="43111"/>
                        <a14:foregroundMark x1="35750" y1="61556" x2="35750" y2="61556"/>
                        <a14:foregroundMark x1="42125" y1="60444" x2="42125" y2="60444"/>
                        <a14:foregroundMark x1="54500" y1="60000" x2="54500" y2="60000"/>
                        <a14:foregroundMark x1="62625" y1="60667" x2="62625" y2="6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636" y="191751"/>
            <a:ext cx="3210390" cy="180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F3AA4-3431-B749-A1AA-4163A1503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133" y="254000"/>
            <a:ext cx="6035310" cy="635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E77B7-5842-F649-96DC-0456861B9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800" y="777442"/>
            <a:ext cx="1879600" cy="183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92215-43AD-BC4C-B933-47AF7A8D6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242" y="4242310"/>
            <a:ext cx="1737158" cy="173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2290C-8EF3-0548-93C6-518598158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443" y="4242310"/>
            <a:ext cx="2168333" cy="1737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7C2E2A-26AA-6342-BE8C-E312909DC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255" y="2615691"/>
            <a:ext cx="2168333" cy="1737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F1369-0D90-F243-B60F-3314383E5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916" y="878532"/>
            <a:ext cx="2363385" cy="16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81"/>
          <p:cNvSpPr/>
          <p:nvPr/>
        </p:nvSpPr>
        <p:spPr>
          <a:xfrm>
            <a:off x="8061481" y="1516101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1B8B66">
                  <a:alpha val="45882"/>
                </a:srgbClr>
              </a:gs>
              <a:gs pos="11000">
                <a:srgbClr val="1B8B66">
                  <a:alpha val="45882"/>
                </a:srgbClr>
              </a:gs>
              <a:gs pos="96000">
                <a:srgbClr val="1B8B66">
                  <a:alpha val="0"/>
                </a:srgbClr>
              </a:gs>
              <a:gs pos="100000">
                <a:srgbClr val="1B8B6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81"/>
          <p:cNvSpPr/>
          <p:nvPr/>
        </p:nvSpPr>
        <p:spPr>
          <a:xfrm>
            <a:off x="8314744" y="1676599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1B8B66"/>
              </a:gs>
              <a:gs pos="11000">
                <a:srgbClr val="1B8B66"/>
              </a:gs>
              <a:gs pos="100000">
                <a:srgbClr val="1B8B6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5" name="Google Shape;4195;p81"/>
          <p:cNvGrpSpPr/>
          <p:nvPr/>
        </p:nvGrpSpPr>
        <p:grpSpPr>
          <a:xfrm>
            <a:off x="885144" y="1259682"/>
            <a:ext cx="6993933" cy="4755710"/>
            <a:chOff x="5166360" y="2731073"/>
            <a:chExt cx="5172201" cy="1946593"/>
          </a:xfrm>
        </p:grpSpPr>
        <p:cxnSp>
          <p:nvCxnSpPr>
            <p:cNvPr id="4196" name="Google Shape;4196;p81"/>
            <p:cNvCxnSpPr/>
            <p:nvPr/>
          </p:nvCxnSpPr>
          <p:spPr>
            <a:xfrm rot="10800000">
              <a:off x="5166360" y="2731073"/>
              <a:ext cx="5172201" cy="0"/>
            </a:xfrm>
            <a:prstGeom prst="straightConnector1">
              <a:avLst/>
            </a:prstGeom>
            <a:noFill/>
            <a:ln w="22225" cap="rnd" cmpd="sng">
              <a:solidFill>
                <a:srgbClr val="FBFCF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7" name="Google Shape;4197;p81"/>
            <p:cNvCxnSpPr/>
            <p:nvPr/>
          </p:nvCxnSpPr>
          <p:spPr>
            <a:xfrm rot="10800000">
              <a:off x="5166360" y="4677666"/>
              <a:ext cx="5172201" cy="0"/>
            </a:xfrm>
            <a:prstGeom prst="straightConnector1">
              <a:avLst/>
            </a:prstGeom>
            <a:noFill/>
            <a:ln w="22225" cap="rnd" cmpd="sng">
              <a:solidFill>
                <a:srgbClr val="FBFCF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04" name="Google Shape;4204;p81"/>
          <p:cNvSpPr/>
          <p:nvPr/>
        </p:nvSpPr>
        <p:spPr>
          <a:xfrm>
            <a:off x="848284" y="490241"/>
            <a:ext cx="3995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</a:t>
            </a:r>
            <a:endParaRPr sz="4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27;p62">
            <a:extLst>
              <a:ext uri="{FF2B5EF4-FFF2-40B4-BE49-F238E27FC236}">
                <a16:creationId xmlns:a16="http://schemas.microsoft.com/office/drawing/2014/main" id="{0320F7F1-5785-2848-9C57-1E64775E021E}"/>
              </a:ext>
            </a:extLst>
          </p:cNvPr>
          <p:cNvSpPr/>
          <p:nvPr/>
        </p:nvSpPr>
        <p:spPr>
          <a:xfrm>
            <a:off x="622643" y="2127782"/>
            <a:ext cx="9325305" cy="37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Lack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domain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knowledge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about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NCAA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basketball.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modeling,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100%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classification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problems.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comes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difficult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point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separated,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means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probability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closed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related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dataset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should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used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</a:t>
            </a:r>
            <a:r>
              <a:rPr lang="zh-CN" alt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match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C29D6-0A33-8E4E-B865-9557DD27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7" b="98619" l="10000" r="90000">
                        <a14:foregroundMark x1="37231" y1="81215" x2="37231" y2="69613"/>
                        <a14:foregroundMark x1="37231" y1="69613" x2="37846" y2="65746"/>
                        <a14:foregroundMark x1="49231" y1="58840" x2="49077" y2="90331"/>
                        <a14:foregroundMark x1="45231" y1="35359" x2="49231" y2="35635"/>
                        <a14:foregroundMark x1="47231" y1="32597" x2="50154" y2="33425"/>
                        <a14:foregroundMark x1="47077" y1="59945" x2="47308" y2="46271"/>
                        <a14:foregroundMark x1="47308" y1="46271" x2="50923" y2="35221"/>
                        <a14:foregroundMark x1="50923" y1="35221" x2="53077" y2="33425"/>
                        <a14:foregroundMark x1="48308" y1="29282" x2="49385" y2="31215"/>
                        <a14:foregroundMark x1="42462" y1="66298" x2="42462" y2="91713"/>
                        <a14:foregroundMark x1="40769" y1="98343" x2="49538" y2="98619"/>
                        <a14:foregroundMark x1="49538" y1="98619" x2="51231" y2="98066"/>
                        <a14:foregroundMark x1="43385" y1="35359" x2="44000" y2="41160"/>
                        <a14:foregroundMark x1="54000" y1="51657" x2="65846" y2="33702"/>
                        <a14:foregroundMark x1="64154" y1="9669" x2="64308" y2="22099"/>
                        <a14:foregroundMark x1="63385" y1="3867" x2="63538" y2="9116"/>
                        <a14:foregroundMark x1="64769" y1="8564" x2="66000" y2="10497"/>
                        <a14:foregroundMark x1="64923" y1="8564" x2="66000" y2="9945"/>
                        <a14:foregroundMark x1="65077" y1="7182" x2="66154" y2="9116"/>
                        <a14:foregroundMark x1="56000" y1="62155" x2="56000" y2="57735"/>
                        <a14:backgroundMark x1="28615" y1="70718" x2="31077" y2="89503"/>
                        <a14:backgroundMark x1="35385" y1="82320" x2="37462" y2="92403"/>
                        <a14:backgroundMark x1="37462" y1="92403" x2="37846" y2="93094"/>
                        <a14:backgroundMark x1="66769" y1="70718" x2="66769" y2="70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300" y="2288280"/>
            <a:ext cx="8255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52D20-CC5C-0044-858E-6F6E7A68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71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537906-076A-8442-A2E5-FC517875350D}"/>
              </a:ext>
            </a:extLst>
          </p:cNvPr>
          <p:cNvSpPr/>
          <p:nvPr/>
        </p:nvSpPr>
        <p:spPr>
          <a:xfrm>
            <a:off x="0" y="3529013"/>
            <a:ext cx="12582144" cy="4342028"/>
          </a:xfrm>
          <a:prstGeom prst="rect">
            <a:avLst/>
          </a:prstGeom>
          <a:gradFill flip="none" rotWithShape="1">
            <a:gsLst>
              <a:gs pos="34000">
                <a:srgbClr val="262626">
                  <a:alpha val="47000"/>
                </a:srgbClr>
              </a:gs>
              <a:gs pos="0">
                <a:schemeClr val="tx1">
                  <a:lumMod val="85000"/>
                  <a:lumOff val="15000"/>
                  <a:alpha val="12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903;p80">
            <a:extLst>
              <a:ext uri="{FF2B5EF4-FFF2-40B4-BE49-F238E27FC236}">
                <a16:creationId xmlns:a16="http://schemas.microsoft.com/office/drawing/2014/main" id="{38F85097-7C23-D040-AD8F-25528C554A55}"/>
              </a:ext>
            </a:extLst>
          </p:cNvPr>
          <p:cNvSpPr txBox="1"/>
          <p:nvPr/>
        </p:nvSpPr>
        <p:spPr>
          <a:xfrm>
            <a:off x="2670524" y="3307344"/>
            <a:ext cx="8475268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00"/>
              </a:buClr>
              <a:buSzPts val="115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680000"/>
                </a:solidFill>
                <a:latin typeface="Avengeance Mightiest Avenger" pitchFamily="2" charset="77"/>
              </a:rPr>
              <a:t>thank</a:t>
            </a:r>
            <a:endParaRPr sz="13800" b="1" i="0" u="none" strike="noStrike" cap="none" dirty="0">
              <a:solidFill>
                <a:srgbClr val="680000"/>
              </a:solidFill>
              <a:latin typeface="Avengeance Mightiest Avenger" pitchFamily="2" charset="77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15A36-7056-EC45-B360-E68AC1873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93" y="5460949"/>
            <a:ext cx="2198414" cy="478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A00E2-F453-684C-9856-72F488BC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12210093" cy="68580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gradFill flip="none" rotWithShape="1">
            <a:gsLst>
              <a:gs pos="73000">
                <a:srgbClr val="000000"/>
              </a:gs>
              <a:gs pos="76000">
                <a:srgbClr val="000000">
                  <a:alpha val="50000"/>
                </a:srgbClr>
              </a:gs>
              <a:gs pos="52000">
                <a:srgbClr val="000000">
                  <a:alpha val="90000"/>
                </a:srgbClr>
              </a:gs>
              <a:gs pos="36000">
                <a:srgbClr val="000000">
                  <a:alpha val="53000"/>
                </a:srgbClr>
              </a:gs>
              <a:gs pos="24000">
                <a:srgbClr val="000000">
                  <a:alpha val="20000"/>
                </a:srgbClr>
              </a:gs>
              <a:gs pos="12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635;p59"/>
          <p:cNvSpPr/>
          <p:nvPr/>
        </p:nvSpPr>
        <p:spPr>
          <a:xfrm>
            <a:off x="6209671" y="-2"/>
            <a:ext cx="7541672" cy="168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F5F7F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Agenda</a:t>
            </a:r>
            <a:endParaRPr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50507" y="1689597"/>
            <a:ext cx="3970018" cy="45719"/>
          </a:xfrm>
          <a:prstGeom prst="rect">
            <a:avLst/>
          </a:prstGeom>
          <a:solidFill>
            <a:srgbClr val="33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77399" y="1924050"/>
            <a:ext cx="3716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Selection</a:t>
            </a: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Modeling</a:t>
            </a: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Clr>
                <a:schemeClr val="bg1">
                  <a:lumMod val="95000"/>
                </a:schemeClr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evaluation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7060"/>
            <a:ext cx="1045029" cy="227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69731-6A3B-7E41-AAB0-4DAD8D965BE6}"/>
              </a:ext>
            </a:extLst>
          </p:cNvPr>
          <p:cNvSpPr/>
          <p:nvPr/>
        </p:nvSpPr>
        <p:spPr>
          <a:xfrm>
            <a:off x="172982" y="1371600"/>
            <a:ext cx="7489307" cy="41148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127;p62">
            <a:extLst>
              <a:ext uri="{FF2B5EF4-FFF2-40B4-BE49-F238E27FC236}">
                <a16:creationId xmlns:a16="http://schemas.microsoft.com/office/drawing/2014/main" id="{422F7674-4F56-1449-98C0-6FE8D1AC61D6}"/>
              </a:ext>
            </a:extLst>
          </p:cNvPr>
          <p:cNvSpPr/>
          <p:nvPr/>
        </p:nvSpPr>
        <p:spPr>
          <a:xfrm>
            <a:off x="498368" y="1924050"/>
            <a:ext cx="6579088" cy="299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Before doing any feature selection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;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multitask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problem!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first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step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classification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Next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regression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much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those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people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would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spend</a:t>
            </a:r>
            <a:endParaRPr sz="2400" dirty="0">
              <a:solidFill>
                <a:schemeClr val="bg1">
                  <a:lumMod val="9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87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676;p73"/>
          <p:cNvSpPr/>
          <p:nvPr/>
        </p:nvSpPr>
        <p:spPr>
          <a:xfrm rot="5073979">
            <a:off x="5355918" y="-4309019"/>
            <a:ext cx="2335382" cy="12087540"/>
          </a:xfrm>
          <a:prstGeom prst="trapezoid">
            <a:avLst>
              <a:gd name="adj" fmla="val 22928"/>
            </a:avLst>
          </a:prstGeom>
          <a:gradFill>
            <a:gsLst>
              <a:gs pos="0">
                <a:srgbClr val="680000">
                  <a:alpha val="85882"/>
                </a:srgbClr>
              </a:gs>
              <a:gs pos="100000">
                <a:srgbClr val="68000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Image result for most spoken languages in canada 20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1" b="12778"/>
          <a:stretch/>
        </p:blipFill>
        <p:spPr bwMode="auto">
          <a:xfrm>
            <a:off x="-3709199" y="0"/>
            <a:ext cx="10493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9" name="Google Shape;979;p62"/>
          <p:cNvSpPr/>
          <p:nvPr/>
        </p:nvSpPr>
        <p:spPr>
          <a:xfrm rot="16200000">
            <a:off x="7223366" y="1104728"/>
            <a:ext cx="4543151" cy="5417393"/>
          </a:xfrm>
          <a:prstGeom prst="trapezoid">
            <a:avLst>
              <a:gd name="adj" fmla="val 22326"/>
            </a:avLst>
          </a:prstGeom>
          <a:solidFill>
            <a:schemeClr val="dk2">
              <a:alpha val="4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2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1001" name="Google Shape;1001;p62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2" name="Google Shape;1002;p62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62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62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62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6" name="Google Shape;1006;p62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7" name="Google Shape;1007;p62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8" name="Google Shape;1008;p62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09;p62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10;p62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1" name="Google Shape;1011;p62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62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3" name="Google Shape;1013;p62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4" name="Google Shape;1014;p62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5" name="Google Shape;1015;p62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6" name="Google Shape;1016;p62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62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62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62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62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62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2" name="Google Shape;1022;p62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3" name="Google Shape;1023;p62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4" name="Google Shape;1024;p62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5" name="Google Shape;1025;p62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6" name="Google Shape;1026;p62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7" name="Google Shape;1027;p62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8" name="Google Shape;1028;p62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9" name="Google Shape;1029;p62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0" name="Google Shape;1030;p62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1" name="Google Shape;1031;p62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2" name="Google Shape;1032;p62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3" name="Google Shape;1033;p62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4" name="Google Shape;1034;p62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5" name="Google Shape;1035;p62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6" name="Google Shape;1036;p62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7" name="Google Shape;1037;p62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62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62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62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62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62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62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62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62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62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7" name="Google Shape;1047;p62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8" name="Google Shape;1048;p62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9" name="Google Shape;1049;p62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0" name="Google Shape;1050;p62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1" name="Google Shape;1051;p62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2" name="Google Shape;1052;p62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3" name="Google Shape;1053;p62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54;p62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55;p62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62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62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62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62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62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1" name="Google Shape;1061;p62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2" name="Google Shape;1062;p62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3" name="Google Shape;1063;p62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4" name="Google Shape;1064;p62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5" name="Google Shape;1065;p62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6" name="Google Shape;1066;p62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7" name="Google Shape;1067;p62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62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9" name="Google Shape;1069;p62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62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62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2" name="Google Shape;1072;p62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3" name="Google Shape;1073;p62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4" name="Google Shape;1074;p62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5" name="Google Shape;1075;p62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6" name="Google Shape;1076;p62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7" name="Google Shape;1077;p62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62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62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0" name="Google Shape;1080;p62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1" name="Google Shape;1081;p62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62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62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4" name="Google Shape;1084;p62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5" name="Google Shape;1085;p62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6" name="Google Shape;1086;p62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7" name="Google Shape;1087;p62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8" name="Google Shape;1088;p62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62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0" name="Google Shape;1090;p62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62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62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62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4" name="Google Shape;1094;p62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5" name="Google Shape;1095;p62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6" name="Google Shape;1096;p62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7" name="Google Shape;1097;p62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p62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62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62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1" name="Google Shape;1101;p62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2" name="Google Shape;1102;p62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3" name="Google Shape;1103;p62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4" name="Google Shape;1104;p62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5" name="Google Shape;1105;p62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6" name="Google Shape;1106;p62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7" name="Google Shape;1107;p62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8" name="Google Shape;1108;p62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9" name="Google Shape;1109;p62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0" name="Google Shape;1110;p62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1" name="Google Shape;1111;p62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2" name="Google Shape;1112;p62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3" name="Google Shape;1113;p62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4" name="Google Shape;1114;p62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4" name="Google Shape;1124;p62"/>
          <p:cNvSpPr txBox="1"/>
          <p:nvPr/>
        </p:nvSpPr>
        <p:spPr>
          <a:xfrm rot="21183464">
            <a:off x="7381730" y="176024"/>
            <a:ext cx="8475268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00"/>
              </a:buClr>
              <a:buSzPts val="11500"/>
              <a:buFont typeface="Arial"/>
              <a:buNone/>
            </a:pPr>
            <a:r>
              <a:rPr lang="en-US" sz="11500" b="0" i="0" u="none" strike="noStrike" cap="none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EDA</a:t>
            </a:r>
            <a:endParaRPr sz="11500" b="0" i="0" u="none" strike="noStrike" cap="none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Arial"/>
            </a:endParaRPr>
          </a:p>
        </p:txBody>
      </p:sp>
      <p:pic>
        <p:nvPicPr>
          <p:cNvPr id="1125" name="Google Shape;112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686888">
            <a:off x="10670108" y="2543165"/>
            <a:ext cx="2853780" cy="372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2"/>
          <p:cNvSpPr/>
          <p:nvPr/>
        </p:nvSpPr>
        <p:spPr>
          <a:xfrm>
            <a:off x="6930695" y="2651872"/>
            <a:ext cx="5272943" cy="189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Before doing any feature selection we performed exploratory data analysis, for better understanding about the data and handled missing values and encoded categories feature. </a:t>
            </a:r>
            <a:endParaRPr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Rectangle 153"/>
          <p:cNvSpPr/>
          <p:nvPr/>
        </p:nvSpPr>
        <p:spPr>
          <a:xfrm rot="4987623">
            <a:off x="6708230" y="1648843"/>
            <a:ext cx="1199001" cy="57119"/>
          </a:xfrm>
          <a:prstGeom prst="rect">
            <a:avLst/>
          </a:prstGeom>
          <a:solidFill>
            <a:srgbClr val="8ED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3" y="363003"/>
            <a:ext cx="1045029" cy="2272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1"/>
          <p:cNvSpPr txBox="1"/>
          <p:nvPr/>
        </p:nvSpPr>
        <p:spPr>
          <a:xfrm>
            <a:off x="410969" y="187943"/>
            <a:ext cx="607350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rPr>
              <a:t>About New data</a:t>
            </a:r>
            <a:endParaRPr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7" name="Google Shape;827;p61"/>
          <p:cNvSpPr/>
          <p:nvPr/>
        </p:nvSpPr>
        <p:spPr>
          <a:xfrm>
            <a:off x="1497647" y="1142763"/>
            <a:ext cx="3813801" cy="154758"/>
          </a:xfrm>
          <a:prstGeom prst="parallelogram">
            <a:avLst>
              <a:gd name="adj" fmla="val 25000"/>
            </a:avLst>
          </a:prstGeom>
          <a:solidFill>
            <a:srgbClr val="8A0000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33" name="Google Shape;833;p61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44" name="Google Shape;844;p61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845" name="Google Shape;845;p61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61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p61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61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p61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61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61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p61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3" name="Google Shape;853;p61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4" name="Google Shape;854;p61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p61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61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p61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61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9" name="Google Shape;859;p61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p61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1" name="Google Shape;861;p61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p61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p61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p61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p61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6" name="Google Shape;866;p61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7" name="Google Shape;867;p61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p61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9" name="Google Shape;869;p61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0" name="Google Shape;870;p61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1" name="Google Shape;871;p61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2" name="Google Shape;872;p61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3" name="Google Shape;873;p61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4" name="Google Shape;874;p61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5" name="Google Shape;875;p61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6" name="Google Shape;876;p61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7" name="Google Shape;877;p61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8" name="Google Shape;878;p61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9" name="Google Shape;879;p61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0" name="Google Shape;880;p61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1" name="Google Shape;881;p61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2" name="Google Shape;882;p61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3" name="Google Shape;883;p61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61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61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61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7" name="Google Shape;887;p61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8" name="Google Shape;888;p61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9" name="Google Shape;889;p61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0" name="Google Shape;890;p61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1" name="Google Shape;891;p61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2" name="Google Shape;892;p61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3" name="Google Shape;893;p61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4" name="Google Shape;894;p61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5" name="Google Shape;895;p61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6" name="Google Shape;896;p61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7" name="Google Shape;897;p61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61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9" name="Google Shape;899;p61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61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1" name="Google Shape;901;p61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2" name="Google Shape;902;p61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3" name="Google Shape;903;p61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4" name="Google Shape;904;p61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5" name="Google Shape;905;p61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61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61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61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61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61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61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61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61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p61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5" name="Google Shape;915;p61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6" name="Google Shape;916;p61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61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61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61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61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1" name="Google Shape;921;p61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2" name="Google Shape;922;p61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3" name="Google Shape;923;p61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4" name="Google Shape;924;p61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5" name="Google Shape;925;p61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6" name="Google Shape;926;p61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61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61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61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0" name="Google Shape;930;p61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1" name="Google Shape;931;p61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2" name="Google Shape;932;p61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3" name="Google Shape;933;p61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4" name="Google Shape;934;p61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5" name="Google Shape;935;p61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6" name="Google Shape;936;p61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7" name="Google Shape;937;p61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8" name="Google Shape;938;p61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9" name="Google Shape;939;p61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0" name="Google Shape;940;p61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1" name="Google Shape;941;p61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2" name="Google Shape;942;p61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3" name="Google Shape;943;p61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4" name="Google Shape;944;p61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5" name="Google Shape;945;p61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6" name="Google Shape;946;p61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7" name="Google Shape;947;p61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8" name="Google Shape;948;p61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9" name="Google Shape;949;p61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61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61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61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61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61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61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6" name="Google Shape;956;p61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7" name="Google Shape;957;p61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" name="Google Shape;958;p61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59" name="Google Shape;959;p61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960" name="Google Shape;960;p61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961;p61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962;p61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963;p61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964;p61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5" name="Google Shape;965;p61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67" name="Google Shape;967;p61"/>
          <p:cNvSpPr/>
          <p:nvPr/>
        </p:nvSpPr>
        <p:spPr>
          <a:xfrm rot="1273187" flipH="1">
            <a:off x="9592918" y="3279328"/>
            <a:ext cx="3101563" cy="575017"/>
          </a:xfrm>
          <a:prstGeom prst="rect">
            <a:avLst/>
          </a:prstGeom>
          <a:gradFill>
            <a:gsLst>
              <a:gs pos="0">
                <a:srgbClr val="8A0000">
                  <a:alpha val="0"/>
                </a:srgbClr>
              </a:gs>
              <a:gs pos="100000">
                <a:srgbClr val="680000">
                  <a:alpha val="5882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1"/>
          <p:cNvSpPr/>
          <p:nvPr/>
        </p:nvSpPr>
        <p:spPr>
          <a:xfrm rot="1273187" flipH="1">
            <a:off x="8322351" y="2194514"/>
            <a:ext cx="4470508" cy="575017"/>
          </a:xfrm>
          <a:prstGeom prst="rect">
            <a:avLst/>
          </a:prstGeom>
          <a:gradFill>
            <a:gsLst>
              <a:gs pos="0">
                <a:srgbClr val="8A0000">
                  <a:alpha val="0"/>
                </a:srgbClr>
              </a:gs>
              <a:gs pos="100000">
                <a:srgbClr val="680000">
                  <a:alpha val="5882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1"/>
          <p:cNvSpPr/>
          <p:nvPr/>
        </p:nvSpPr>
        <p:spPr>
          <a:xfrm rot="1273187" flipH="1">
            <a:off x="10752535" y="1812673"/>
            <a:ext cx="1955048" cy="575017"/>
          </a:xfrm>
          <a:prstGeom prst="rect">
            <a:avLst/>
          </a:prstGeom>
          <a:gradFill>
            <a:gsLst>
              <a:gs pos="0">
                <a:srgbClr val="8A0000">
                  <a:alpha val="0"/>
                </a:srgbClr>
              </a:gs>
              <a:gs pos="100000">
                <a:srgbClr val="680000">
                  <a:alpha val="5882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61" descr="图片包含 户外, 浅色, 交通灯, 红色&#10;&#10;已生成极高可信度的说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07399">
            <a:off x="3457660" y="-153598"/>
            <a:ext cx="3546341" cy="19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 descr="Sports Reference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8" y="2056905"/>
            <a:ext cx="3923539" cy="7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4680980" y="2114241"/>
            <a:ext cx="533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9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Historical data of NCAA teams:</a:t>
            </a:r>
          </a:p>
        </p:txBody>
      </p:sp>
      <p:sp>
        <p:nvSpPr>
          <p:cNvPr id="5" name="Rectangle 4"/>
          <p:cNvSpPr/>
          <p:nvPr/>
        </p:nvSpPr>
        <p:spPr>
          <a:xfrm>
            <a:off x="836566" y="3154755"/>
            <a:ext cx="90656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FFFF">
                  <a:lumMod val="95000"/>
                </a:srgbClr>
              </a:buClr>
            </a:pPr>
            <a:r>
              <a:rPr lang="en-US" sz="2800" dirty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New Variables: </a:t>
            </a:r>
          </a:p>
          <a:p>
            <a:pPr marL="514350" lvl="0" indent="-514350">
              <a:buClr>
                <a:srgbClr val="FFFFFF">
                  <a:lumMod val="95000"/>
                </a:srgbClr>
              </a:buClr>
              <a:buAutoNum type="arabicPeriod"/>
            </a:pPr>
            <a:r>
              <a:rPr lang="en-US" sz="2800" dirty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Team rank </a:t>
            </a:r>
          </a:p>
          <a:p>
            <a:pPr marL="514350" lvl="0" indent="-514350">
              <a:buClr>
                <a:srgbClr val="FFFFFF">
                  <a:lumMod val="95000"/>
                </a:srgbClr>
              </a:buClr>
              <a:buAutoNum type="arabicPeriod"/>
            </a:pPr>
            <a:r>
              <a:rPr lang="en-US" sz="2800" dirty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Team point</a:t>
            </a:r>
          </a:p>
          <a:p>
            <a:pPr marL="514350" lvl="0" indent="-514350">
              <a:buClr>
                <a:srgbClr val="FFFFFF">
                  <a:lumMod val="95000"/>
                </a:srgbClr>
              </a:buClr>
              <a:buAutoNum type="arabicPeriod"/>
            </a:pPr>
            <a:r>
              <a:rPr lang="en-US" sz="2800" dirty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OSRS, DSRS, SRS, </a:t>
            </a:r>
            <a:r>
              <a:rPr lang="en-US" sz="2800" dirty="0" err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Ortg</a:t>
            </a:r>
            <a:r>
              <a:rPr lang="en-US" sz="2800" dirty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index scores  </a:t>
            </a:r>
          </a:p>
        </p:txBody>
      </p:sp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22" r="91616">
                        <a14:foregroundMark x1="31860" y1="60705" x2="34146" y2="70190"/>
                        <a14:foregroundMark x1="34451" y1="60705" x2="37652" y2="57453"/>
                        <a14:foregroundMark x1="50000" y1="55827" x2="50000" y2="55827"/>
                        <a14:foregroundMark x1="53049" y1="56098" x2="53049" y2="56098"/>
                        <a14:foregroundMark x1="71189" y1="69106" x2="71189" y2="69106"/>
                        <a14:foregroundMark x1="73476" y1="23035" x2="73476" y2="23035"/>
                        <a14:foregroundMark x1="70427" y1="22222" x2="70427" y2="22222"/>
                        <a14:foregroundMark x1="50915" y1="17073" x2="50915" y2="17073"/>
                        <a14:foregroundMark x1="51372" y1="24390" x2="51372" y2="24390"/>
                        <a14:foregroundMark x1="51677" y1="17073" x2="51677" y2="17073"/>
                        <a14:foregroundMark x1="53049" y1="20325" x2="53049" y2="20325"/>
                        <a14:foregroundMark x1="53659" y1="24390" x2="53659" y2="24390"/>
                        <a14:foregroundMark x1="49848" y1="20596" x2="49848" y2="20596"/>
                        <a14:foregroundMark x1="49848" y1="14363" x2="49848" y2="14363"/>
                        <a14:foregroundMark x1="51677" y1="12737" x2="51677" y2="12737"/>
                        <a14:foregroundMark x1="55183" y1="21138" x2="55183" y2="21138"/>
                        <a14:foregroundMark x1="54726" y1="17886" x2="54726" y2="17886"/>
                        <a14:foregroundMark x1="40091" y1="9485" x2="40091" y2="9485"/>
                        <a14:foregroundMark x1="35671" y1="11924" x2="35671" y2="11924"/>
                        <a14:foregroundMark x1="35213" y1="12466" x2="35213" y2="12466"/>
                        <a14:foregroundMark x1="36738" y1="7046" x2="36738" y2="7046"/>
                        <a14:foregroundMark x1="40701" y1="6504" x2="40701" y2="6504"/>
                        <a14:foregroundMark x1="42835" y1="6504" x2="42835" y2="6504"/>
                        <a14:foregroundMark x1="42835" y1="5420" x2="42835" y2="5420"/>
                        <a14:foregroundMark x1="41159" y1="4607" x2="41159" y2="4607"/>
                        <a14:foregroundMark x1="40701" y1="35230" x2="40701" y2="35230"/>
                        <a14:foregroundMark x1="40701" y1="34417" x2="40701" y2="34417"/>
                        <a14:backgroundMark x1="67378" y1="40379" x2="67378" y2="40379"/>
                        <a14:backgroundMark x1="44207" y1="30081" x2="44207" y2="30081"/>
                        <a14:backgroundMark x1="42378" y1="30894" x2="42378" y2="30894"/>
                        <a14:backgroundMark x1="39024" y1="33062" x2="39024" y2="33062"/>
                        <a14:backgroundMark x1="38110" y1="30623" x2="38110" y2="30623"/>
                        <a14:backgroundMark x1="37500" y1="70190" x2="37500" y2="70190"/>
                        <a14:backgroundMark x1="39024" y1="67751" x2="39024" y2="67751"/>
                        <a14:backgroundMark x1="60976" y1="81301" x2="60976" y2="81301"/>
                        <a14:backgroundMark x1="61433" y1="62331" x2="61433" y2="62331"/>
                        <a14:backgroundMark x1="66006" y1="88347" x2="66006" y2="88347"/>
                        <a14:backgroundMark x1="66768" y1="86721" x2="66768" y2="86721"/>
                        <a14:backgroundMark x1="66463" y1="85095" x2="66463" y2="85095"/>
                        <a14:backgroundMark x1="65396" y1="96748" x2="65396" y2="96748"/>
                        <a14:backgroundMark x1="60213" y1="56640" x2="60213" y2="56640"/>
                        <a14:backgroundMark x1="60671" y1="55285" x2="60671" y2="552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71" y="4067278"/>
            <a:ext cx="4961280" cy="2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31" y="6471500"/>
            <a:ext cx="1045029" cy="227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68"/>
          <p:cNvGrpSpPr/>
          <p:nvPr/>
        </p:nvGrpSpPr>
        <p:grpSpPr>
          <a:xfrm flipH="1">
            <a:off x="-423177" y="1158571"/>
            <a:ext cx="4316870" cy="481494"/>
            <a:chOff x="4432252" y="1292581"/>
            <a:chExt cx="4994596" cy="481494"/>
          </a:xfrm>
        </p:grpSpPr>
        <p:sp>
          <p:nvSpPr>
            <p:cNvPr id="1924" name="Google Shape;1924;p68"/>
            <p:cNvSpPr/>
            <p:nvPr/>
          </p:nvSpPr>
          <p:spPr>
            <a:xfrm>
              <a:off x="4432252" y="1292581"/>
              <a:ext cx="4741333" cy="320996"/>
            </a:xfrm>
            <a:prstGeom prst="parallelogram">
              <a:avLst>
                <a:gd name="adj" fmla="val 28199"/>
              </a:avLst>
            </a:prstGeom>
            <a:gradFill>
              <a:gsLst>
                <a:gs pos="0">
                  <a:srgbClr val="DCBA0A">
                    <a:alpha val="45882"/>
                  </a:srgbClr>
                </a:gs>
                <a:gs pos="11000">
                  <a:srgbClr val="DCBA0A">
                    <a:alpha val="45882"/>
                  </a:srgbClr>
                </a:gs>
                <a:gs pos="96000">
                  <a:srgbClr val="DCBA0A">
                    <a:alpha val="0"/>
                  </a:srgbClr>
                </a:gs>
                <a:gs pos="100000">
                  <a:srgbClr val="DCBA0A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4685515" y="1453079"/>
              <a:ext cx="4741333" cy="320996"/>
            </a:xfrm>
            <a:prstGeom prst="parallelogram">
              <a:avLst>
                <a:gd name="adj" fmla="val 28199"/>
              </a:avLst>
            </a:prstGeom>
            <a:gradFill>
              <a:gsLst>
                <a:gs pos="0">
                  <a:srgbClr val="DCBA0A"/>
                </a:gs>
                <a:gs pos="11000">
                  <a:srgbClr val="DCBA0A"/>
                </a:gs>
                <a:gs pos="100000">
                  <a:srgbClr val="DCBA0A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26" name="Google Shape;19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3227" y="1583577"/>
            <a:ext cx="3423400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7" name="Google Shape;1927;p68"/>
          <p:cNvCxnSpPr/>
          <p:nvPr/>
        </p:nvCxnSpPr>
        <p:spPr>
          <a:xfrm>
            <a:off x="197345" y="1881050"/>
            <a:ext cx="5172201" cy="0"/>
          </a:xfrm>
          <a:prstGeom prst="straightConnector1">
            <a:avLst/>
          </a:prstGeom>
          <a:noFill/>
          <a:ln w="22225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8" name="Google Shape;1928;p68"/>
          <p:cNvCxnSpPr/>
          <p:nvPr/>
        </p:nvCxnSpPr>
        <p:spPr>
          <a:xfrm>
            <a:off x="902642" y="4019249"/>
            <a:ext cx="5172201" cy="0"/>
          </a:xfrm>
          <a:prstGeom prst="straightConnector1">
            <a:avLst/>
          </a:prstGeom>
          <a:noFill/>
          <a:ln w="22225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29" name="Google Shape;192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395" y="1499496"/>
            <a:ext cx="1077434" cy="2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68"/>
          <p:cNvSpPr/>
          <p:nvPr/>
        </p:nvSpPr>
        <p:spPr>
          <a:xfrm>
            <a:off x="81116" y="369201"/>
            <a:ext cx="752481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preprocessing steps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68"/>
          <p:cNvSpPr/>
          <p:nvPr/>
        </p:nvSpPr>
        <p:spPr>
          <a:xfrm>
            <a:off x="705819" y="2080665"/>
            <a:ext cx="10478189" cy="57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BA0A"/>
              </a:buClr>
              <a:buSzPts val="1800"/>
              <a:buFont typeface="Noto Sans Symbols"/>
              <a:buChar char="●"/>
            </a:pPr>
            <a:r>
              <a:rPr lang="en-US" sz="24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Microsoft Yahei"/>
              </a:rPr>
              <a:t>Distance to Host site</a:t>
            </a:r>
          </a:p>
        </p:txBody>
      </p:sp>
      <p:sp>
        <p:nvSpPr>
          <p:cNvPr id="16" name="Google Shape;1127;p62"/>
          <p:cNvSpPr/>
          <p:nvPr/>
        </p:nvSpPr>
        <p:spPr>
          <a:xfrm>
            <a:off x="609195" y="2665634"/>
            <a:ext cx="9325305" cy="189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assume that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the travel distance increases, players would be more tired and could not play well in games. </a:t>
            </a:r>
            <a:endParaRPr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934;p68"/>
          <p:cNvSpPr/>
          <p:nvPr/>
        </p:nvSpPr>
        <p:spPr>
          <a:xfrm>
            <a:off x="705818" y="4035053"/>
            <a:ext cx="10478189" cy="57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BA0A"/>
              </a:buClr>
              <a:buSzPts val="1800"/>
              <a:buFont typeface="Noto Sans Symbols"/>
              <a:buChar char="●"/>
            </a:pPr>
            <a:r>
              <a:rPr lang="en-US" sz="24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Microsoft Yahei"/>
              </a:rPr>
              <a:t>Formulas</a:t>
            </a:r>
          </a:p>
        </p:txBody>
      </p:sp>
      <p:sp>
        <p:nvSpPr>
          <p:cNvPr id="18" name="Google Shape;1127;p62"/>
          <p:cNvSpPr/>
          <p:nvPr/>
        </p:nvSpPr>
        <p:spPr>
          <a:xfrm>
            <a:off x="609194" y="4658395"/>
            <a:ext cx="10697435" cy="189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Team1_dis =( (</a:t>
            </a:r>
            <a:r>
              <a:rPr lang="en-US" sz="24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host_lat</a:t>
            </a: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team1_lat)**2 + (</a:t>
            </a:r>
            <a:r>
              <a:rPr lang="en-US" sz="24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host_long</a:t>
            </a: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team1_long)**2)**0.5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Team2_dis =( (</a:t>
            </a:r>
            <a:r>
              <a:rPr lang="en-US" sz="24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host_lat</a:t>
            </a: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team2_lat)**2 + (</a:t>
            </a:r>
            <a:r>
              <a:rPr lang="en-US" sz="2400" dirty="0" err="1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host_long</a:t>
            </a:r>
            <a:r>
              <a:rPr lang="en-US" sz="2400" dirty="0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team2_long)**2)**0.5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0" name="Google Shape;2540;p73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51" name="Google Shape;2551;p73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2552" name="Google Shape;2552;p73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3" name="Google Shape;2553;p73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4" name="Google Shape;2554;p73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5" name="Google Shape;2555;p73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6" name="Google Shape;2556;p73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7" name="Google Shape;2557;p73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8" name="Google Shape;2558;p73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9" name="Google Shape;2559;p73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0" name="Google Shape;2560;p73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1" name="Google Shape;2561;p73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2" name="Google Shape;2562;p73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3" name="Google Shape;2563;p73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4" name="Google Shape;2564;p73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5" name="Google Shape;2565;p73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6" name="Google Shape;2566;p73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7" name="Google Shape;2567;p73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8" name="Google Shape;2568;p73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9" name="Google Shape;2569;p73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0" name="Google Shape;2570;p73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1" name="Google Shape;2571;p73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2" name="Google Shape;2572;p73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3" name="Google Shape;2573;p73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4" name="Google Shape;2574;p73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5" name="Google Shape;2575;p73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6" name="Google Shape;2576;p73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7" name="Google Shape;2577;p73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8" name="Google Shape;2578;p73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9" name="Google Shape;2579;p73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0" name="Google Shape;2580;p73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1" name="Google Shape;2581;p73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2" name="Google Shape;2582;p73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3" name="Google Shape;2583;p73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4" name="Google Shape;2584;p73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5" name="Google Shape;2585;p73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6" name="Google Shape;2586;p73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7" name="Google Shape;2587;p73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8" name="Google Shape;2588;p73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9" name="Google Shape;2589;p73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0" name="Google Shape;2590;p73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1" name="Google Shape;2591;p73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2" name="Google Shape;2592;p73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3" name="Google Shape;2593;p73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4" name="Google Shape;2594;p73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5" name="Google Shape;2595;p73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6" name="Google Shape;2596;p73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7" name="Google Shape;2597;p73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8" name="Google Shape;2598;p73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9" name="Google Shape;2599;p73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0" name="Google Shape;2600;p73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1" name="Google Shape;2601;p73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2" name="Google Shape;2602;p73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3" name="Google Shape;2603;p73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4" name="Google Shape;2604;p73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5" name="Google Shape;2605;p73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6" name="Google Shape;2606;p73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7" name="Google Shape;2607;p73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8" name="Google Shape;2608;p73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9" name="Google Shape;2609;p73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0" name="Google Shape;2610;p73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1" name="Google Shape;2611;p73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2" name="Google Shape;2612;p73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3" name="Google Shape;2613;p73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4" name="Google Shape;2614;p73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5" name="Google Shape;2615;p73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6" name="Google Shape;2616;p73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7" name="Google Shape;2617;p73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8" name="Google Shape;2618;p73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9" name="Google Shape;2619;p73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0" name="Google Shape;2620;p73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1" name="Google Shape;2621;p73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2" name="Google Shape;2622;p73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3" name="Google Shape;2623;p73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4" name="Google Shape;2624;p73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5" name="Google Shape;2625;p73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6" name="Google Shape;2626;p73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7" name="Google Shape;2627;p73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8" name="Google Shape;2628;p73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9" name="Google Shape;2629;p73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0" name="Google Shape;2630;p73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1" name="Google Shape;2631;p73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2" name="Google Shape;2632;p73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3" name="Google Shape;2633;p73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4" name="Google Shape;2634;p73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5" name="Google Shape;2635;p73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6" name="Google Shape;2636;p73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7" name="Google Shape;2637;p73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8" name="Google Shape;2638;p73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9" name="Google Shape;2639;p73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0" name="Google Shape;2640;p73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1" name="Google Shape;2641;p73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2" name="Google Shape;2642;p73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3" name="Google Shape;2643;p73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4" name="Google Shape;2644;p73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5" name="Google Shape;2645;p73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6" name="Google Shape;2646;p73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7" name="Google Shape;2647;p73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8" name="Google Shape;2648;p73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9" name="Google Shape;2649;p73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0" name="Google Shape;2650;p73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1" name="Google Shape;2651;p73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2" name="Google Shape;2652;p73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3" name="Google Shape;2653;p73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4" name="Google Shape;2654;p73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5" name="Google Shape;2655;p73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6" name="Google Shape;2656;p73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7" name="Google Shape;2657;p73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8" name="Google Shape;2658;p73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9" name="Google Shape;2659;p73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0" name="Google Shape;2660;p73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1" name="Google Shape;2661;p73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2" name="Google Shape;2662;p73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3" name="Google Shape;2663;p73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4" name="Google Shape;2664;p73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5" name="Google Shape;2665;p73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66" name="Google Shape;2666;p73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2667" name="Google Shape;2667;p73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8" name="Google Shape;2668;p73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9" name="Google Shape;2669;p73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0" name="Google Shape;2670;p73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1" name="Google Shape;2671;p73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2" name="Google Shape;2672;p73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75" name="Google Shape;2675;p73"/>
          <p:cNvSpPr/>
          <p:nvPr/>
        </p:nvSpPr>
        <p:spPr>
          <a:xfrm rot="-5729117">
            <a:off x="4700092" y="-2482863"/>
            <a:ext cx="3675575" cy="13243654"/>
          </a:xfrm>
          <a:prstGeom prst="trapezoid">
            <a:avLst>
              <a:gd name="adj" fmla="val 41809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3"/>
          <p:cNvSpPr/>
          <p:nvPr/>
        </p:nvSpPr>
        <p:spPr>
          <a:xfrm rot="-5838224">
            <a:off x="4606457" y="-2651663"/>
            <a:ext cx="3287655" cy="13243653"/>
          </a:xfrm>
          <a:prstGeom prst="trapezoid">
            <a:avLst>
              <a:gd name="adj" fmla="val 41514"/>
            </a:avLst>
          </a:prstGeom>
          <a:gradFill>
            <a:gsLst>
              <a:gs pos="0">
                <a:srgbClr val="680000">
                  <a:alpha val="85882"/>
                </a:srgbClr>
              </a:gs>
              <a:gs pos="100000">
                <a:srgbClr val="68000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3"/>
          <p:cNvCxnSpPr/>
          <p:nvPr/>
        </p:nvCxnSpPr>
        <p:spPr>
          <a:xfrm>
            <a:off x="6857461" y="3427969"/>
            <a:ext cx="133280" cy="1152869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8" name="Google Shape;2678;p73"/>
          <p:cNvSpPr/>
          <p:nvPr/>
        </p:nvSpPr>
        <p:spPr>
          <a:xfrm rot="-4004148">
            <a:off x="1275462" y="3582425"/>
            <a:ext cx="1390828" cy="5229968"/>
          </a:xfrm>
          <a:prstGeom prst="trapezoid">
            <a:avLst>
              <a:gd name="adj" fmla="val 45974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73"/>
          <p:cNvSpPr txBox="1"/>
          <p:nvPr/>
        </p:nvSpPr>
        <p:spPr>
          <a:xfrm rot="-746473">
            <a:off x="3022320" y="923304"/>
            <a:ext cx="11989141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00"/>
              </a:buClr>
              <a:buSzPts val="11500"/>
              <a:buFont typeface="Arial"/>
              <a:buNone/>
            </a:pPr>
            <a:r>
              <a:rPr lang="en-US" sz="9600" dirty="0">
                <a:solidFill>
                  <a:srgbClr val="68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9600" b="0" i="0" u="none" strike="noStrike" cap="none" dirty="0">
              <a:solidFill>
                <a:srgbClr val="6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73"/>
          <p:cNvSpPr/>
          <p:nvPr/>
        </p:nvSpPr>
        <p:spPr>
          <a:xfrm rot="-739176">
            <a:off x="-466406" y="3680501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73"/>
          <p:cNvSpPr/>
          <p:nvPr/>
        </p:nvSpPr>
        <p:spPr>
          <a:xfrm rot="-739176">
            <a:off x="-466404" y="3344580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73"/>
          <p:cNvSpPr/>
          <p:nvPr/>
        </p:nvSpPr>
        <p:spPr>
          <a:xfrm rot="-4055345">
            <a:off x="1621355" y="682956"/>
            <a:ext cx="2427352" cy="10825704"/>
          </a:xfrm>
          <a:prstGeom prst="trapezoid">
            <a:avLst>
              <a:gd name="adj" fmla="val 40224"/>
            </a:avLst>
          </a:prstGeom>
          <a:gradFill>
            <a:gsLst>
              <a:gs pos="0">
                <a:srgbClr val="680000">
                  <a:alpha val="94901"/>
                </a:srgbClr>
              </a:gs>
              <a:gs pos="51000">
                <a:srgbClr val="680000">
                  <a:alpha val="94901"/>
                </a:srgbClr>
              </a:gs>
              <a:gs pos="73000">
                <a:srgbClr val="680000">
                  <a:alpha val="25882"/>
                </a:srgbClr>
              </a:gs>
              <a:gs pos="100000">
                <a:srgbClr val="680000">
                  <a:alpha val="25882"/>
                </a:srgbClr>
              </a:gs>
            </a:gsLst>
            <a:lin ang="9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4" name="Google Shape;2684;p73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95" name="Google Shape;2695;p73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2696" name="Google Shape;2696;p73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7" name="Google Shape;2697;p73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8" name="Google Shape;2698;p73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9" name="Google Shape;2699;p73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0" name="Google Shape;2700;p73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1" name="Google Shape;2701;p73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2" name="Google Shape;2702;p73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3" name="Google Shape;2703;p73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4" name="Google Shape;2704;p73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5" name="Google Shape;2705;p73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6" name="Google Shape;2706;p73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7" name="Google Shape;2707;p73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8" name="Google Shape;2708;p73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9" name="Google Shape;2709;p73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0" name="Google Shape;2710;p73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1" name="Google Shape;2711;p73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2" name="Google Shape;2712;p73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3" name="Google Shape;2713;p73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4" name="Google Shape;2714;p73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5" name="Google Shape;2715;p73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6" name="Google Shape;2716;p73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7" name="Google Shape;2717;p73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8" name="Google Shape;2718;p73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9" name="Google Shape;2719;p73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0" name="Google Shape;2720;p73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1" name="Google Shape;2721;p73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2" name="Google Shape;2722;p73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3" name="Google Shape;2723;p73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4" name="Google Shape;2724;p73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5" name="Google Shape;2725;p73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6" name="Google Shape;2726;p73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7" name="Google Shape;2727;p73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8" name="Google Shape;2728;p73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9" name="Google Shape;2729;p73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0" name="Google Shape;2730;p73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1" name="Google Shape;2731;p73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2" name="Google Shape;2732;p73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3" name="Google Shape;2733;p73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4" name="Google Shape;2734;p73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5" name="Google Shape;2735;p73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6" name="Google Shape;2736;p73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7" name="Google Shape;2737;p73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8" name="Google Shape;2738;p73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9" name="Google Shape;2739;p73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0" name="Google Shape;2740;p73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1" name="Google Shape;2741;p73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2" name="Google Shape;2742;p73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3" name="Google Shape;2743;p73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4" name="Google Shape;2744;p73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5" name="Google Shape;2745;p73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6" name="Google Shape;2746;p73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7" name="Google Shape;2747;p73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8" name="Google Shape;2748;p73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9" name="Google Shape;2749;p73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0" name="Google Shape;2750;p73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1" name="Google Shape;2751;p73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2" name="Google Shape;2752;p73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3" name="Google Shape;2753;p73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4" name="Google Shape;2754;p73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5" name="Google Shape;2755;p73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6" name="Google Shape;2756;p73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7" name="Google Shape;2757;p73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8" name="Google Shape;2758;p73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9" name="Google Shape;2759;p73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0" name="Google Shape;2760;p73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1" name="Google Shape;2761;p73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2" name="Google Shape;2762;p73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3" name="Google Shape;2763;p73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4" name="Google Shape;2764;p73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5" name="Google Shape;2765;p73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6" name="Google Shape;2766;p73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7" name="Google Shape;2767;p73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8" name="Google Shape;2768;p73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9" name="Google Shape;2769;p73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0" name="Google Shape;2770;p73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1" name="Google Shape;2771;p73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2" name="Google Shape;2772;p73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3" name="Google Shape;2773;p73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4" name="Google Shape;2774;p73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5" name="Google Shape;2775;p73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6" name="Google Shape;2776;p73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7" name="Google Shape;2777;p73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8" name="Google Shape;2778;p73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9" name="Google Shape;2779;p73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0" name="Google Shape;2780;p73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1" name="Google Shape;2781;p73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2" name="Google Shape;2782;p73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3" name="Google Shape;2783;p73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4" name="Google Shape;2784;p73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5" name="Google Shape;2785;p73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6" name="Google Shape;2786;p73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7" name="Google Shape;2787;p73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8" name="Google Shape;2788;p73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9" name="Google Shape;2789;p73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0" name="Google Shape;2790;p73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1" name="Google Shape;2791;p73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2" name="Google Shape;2792;p73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3" name="Google Shape;2793;p73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4" name="Google Shape;2794;p73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5" name="Google Shape;2795;p73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6" name="Google Shape;2796;p73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7" name="Google Shape;2797;p73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8" name="Google Shape;2798;p73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9" name="Google Shape;2799;p73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0" name="Google Shape;2800;p73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1" name="Google Shape;2801;p73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2" name="Google Shape;2802;p73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3" name="Google Shape;2803;p73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4" name="Google Shape;2804;p73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5" name="Google Shape;2805;p73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6" name="Google Shape;2806;p73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7" name="Google Shape;2807;p73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8" name="Google Shape;2808;p73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9" name="Google Shape;2809;p73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10" name="Google Shape;2810;p73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2811" name="Google Shape;2811;p73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2" name="Google Shape;2812;p73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3" name="Google Shape;2813;p73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4" name="Google Shape;2814;p73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5" name="Google Shape;2815;p73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6" name="Google Shape;2816;p73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818" name="Google Shape;281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81306">
            <a:off x="6900118" y="2268545"/>
            <a:ext cx="1496421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549" y="2235174"/>
            <a:ext cx="2853780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686888">
            <a:off x="6137796" y="2349153"/>
            <a:ext cx="2853780" cy="3726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1" name="Google Shape;2821;p73"/>
          <p:cNvCxnSpPr/>
          <p:nvPr/>
        </p:nvCxnSpPr>
        <p:spPr>
          <a:xfrm>
            <a:off x="11733286" y="1857375"/>
            <a:ext cx="314932" cy="2724150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2" name="Google Shape;2822;p73"/>
          <p:cNvCxnSpPr/>
          <p:nvPr/>
        </p:nvCxnSpPr>
        <p:spPr>
          <a:xfrm rot="10800000" flipH="1">
            <a:off x="7850861" y="4581527"/>
            <a:ext cx="4197357" cy="124358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3" name="Google Shape;2823;p73"/>
          <p:cNvSpPr/>
          <p:nvPr/>
        </p:nvSpPr>
        <p:spPr>
          <a:xfrm rot="-194715">
            <a:off x="7420876" y="3137498"/>
            <a:ext cx="451003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PCA,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wrapper!!!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Picture 2" descr="Zion Williams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31" l="13298" r="100000">
                        <a14:foregroundMark x1="54610" y1="23729" x2="56028" y2="27517"/>
                        <a14:foregroundMark x1="39184" y1="45862" x2="35816" y2="50947"/>
                        <a14:foregroundMark x1="30319" y1="54736" x2="31560" y2="56032"/>
                        <a14:foregroundMark x1="31383" y1="58225" x2="31560" y2="59621"/>
                        <a14:foregroundMark x1="31206" y1="57527" x2="31383" y2="56929"/>
                        <a14:foregroundMark x1="63121" y1="76371" x2="65957" y2="82552"/>
                        <a14:foregroundMark x1="61879" y1="76072" x2="62057" y2="77268"/>
                        <a14:foregroundMark x1="61348" y1="81755" x2="62589" y2="82851"/>
                        <a14:foregroundMark x1="62766" y1="83350" x2="63475" y2="83549"/>
                        <a14:foregroundMark x1="61348" y1="81256" x2="61170" y2="80259"/>
                        <a14:foregroundMark x1="61170" y1="79860" x2="60993" y2="80060"/>
                        <a14:foregroundMark x1="46454" y1="29811" x2="55674" y2="30608"/>
                        <a14:foregroundMark x1="40603" y1="30708" x2="45035" y2="29711"/>
                        <a14:foregroundMark x1="45035" y1="29511" x2="49645" y2="28814"/>
                        <a14:foregroundMark x1="40957" y1="30409" x2="43794" y2="29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264" y="0"/>
            <a:ext cx="3319682" cy="59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2" y="4776811"/>
            <a:ext cx="1045029" cy="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python pca 3d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46" y="2082800"/>
            <a:ext cx="433832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Google Shape;1934;p68"/>
          <p:cNvSpPr/>
          <p:nvPr/>
        </p:nvSpPr>
        <p:spPr>
          <a:xfrm>
            <a:off x="676791" y="596902"/>
            <a:ext cx="10478189" cy="57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BA0A"/>
              </a:buClr>
              <a:buSzPts val="1800"/>
              <a:buFont typeface="Noto Sans Symbols"/>
              <a:buChar char="●"/>
            </a:pPr>
            <a:r>
              <a:rPr lang="en-US" sz="24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Microsoft Yahei"/>
              </a:rPr>
              <a:t>PCA and ICA Results </a:t>
            </a:r>
          </a:p>
        </p:txBody>
      </p:sp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33" y="2082799"/>
            <a:ext cx="4343853" cy="31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Google Shape;3285;p76"/>
          <p:cNvSpPr/>
          <p:nvPr/>
        </p:nvSpPr>
        <p:spPr>
          <a:xfrm>
            <a:off x="423528" y="1209483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BB1F1B">
                  <a:alpha val="45882"/>
                </a:srgbClr>
              </a:gs>
              <a:gs pos="11000">
                <a:srgbClr val="BB1F1B">
                  <a:alpha val="45882"/>
                </a:srgbClr>
              </a:gs>
              <a:gs pos="96000">
                <a:srgbClr val="BB1F1B">
                  <a:alpha val="0"/>
                </a:srgbClr>
              </a:gs>
              <a:gs pos="100000">
                <a:srgbClr val="BB1F1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3286;p76"/>
          <p:cNvSpPr/>
          <p:nvPr/>
        </p:nvSpPr>
        <p:spPr>
          <a:xfrm>
            <a:off x="676791" y="1369981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BB1F1B"/>
              </a:gs>
              <a:gs pos="11000">
                <a:srgbClr val="BB1F1B"/>
              </a:gs>
              <a:gs pos="100000">
                <a:srgbClr val="BB1F1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3288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6963" y="1782569"/>
            <a:ext cx="1077434" cy="27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7060"/>
            <a:ext cx="1045029" cy="227294"/>
          </a:xfrm>
          <a:prstGeom prst="rect">
            <a:avLst/>
          </a:prstGeom>
        </p:spPr>
      </p:pic>
      <p:sp>
        <p:nvSpPr>
          <p:cNvPr id="9" name="Google Shape;3296;p76">
            <a:extLst>
              <a:ext uri="{FF2B5EF4-FFF2-40B4-BE49-F238E27FC236}">
                <a16:creationId xmlns:a16="http://schemas.microsoft.com/office/drawing/2014/main" id="{AF626408-A067-B241-85E4-0680FA87D937}"/>
              </a:ext>
            </a:extLst>
          </p:cNvPr>
          <p:cNvSpPr/>
          <p:nvPr/>
        </p:nvSpPr>
        <p:spPr>
          <a:xfrm>
            <a:off x="275137" y="5488019"/>
            <a:ext cx="13015359" cy="43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1F1B"/>
              </a:buClr>
              <a:buSzPts val="1800"/>
              <a:buFont typeface="Noto Sans Symbols"/>
              <a:buChar char="●"/>
            </a:pP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By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using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Dimension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reduction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for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features</a:t>
            </a: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selection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1" name="Google Shape;3151;p76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62" name="Google Shape;3162;p76"/>
          <p:cNvGrpSpPr/>
          <p:nvPr/>
        </p:nvGrpSpPr>
        <p:grpSpPr>
          <a:xfrm>
            <a:off x="-111800" y="6414350"/>
            <a:ext cx="13377641" cy="114300"/>
            <a:chOff x="-111800" y="6407270"/>
            <a:chExt cx="9656823" cy="114300"/>
          </a:xfrm>
        </p:grpSpPr>
        <p:cxnSp>
          <p:nvCxnSpPr>
            <p:cNvPr id="3163" name="Google Shape;3163;p76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4" name="Google Shape;3164;p76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5" name="Google Shape;3165;p76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6" name="Google Shape;3166;p76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7" name="Google Shape;3167;p76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8" name="Google Shape;3168;p76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9" name="Google Shape;3169;p76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0" name="Google Shape;3170;p76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1" name="Google Shape;3171;p76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2" name="Google Shape;3172;p76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3" name="Google Shape;3173;p76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4" name="Google Shape;3174;p76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5" name="Google Shape;3175;p76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6" name="Google Shape;3176;p76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7" name="Google Shape;3177;p76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8" name="Google Shape;3178;p76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9" name="Google Shape;3179;p76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0" name="Google Shape;3180;p76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1" name="Google Shape;3181;p76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2" name="Google Shape;3182;p76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3" name="Google Shape;3183;p76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4" name="Google Shape;3184;p76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5" name="Google Shape;3185;p76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6" name="Google Shape;3186;p76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7" name="Google Shape;3187;p76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8" name="Google Shape;3188;p76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9" name="Google Shape;3189;p76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0" name="Google Shape;3190;p76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1" name="Google Shape;3191;p76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2" name="Google Shape;3192;p76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3" name="Google Shape;3193;p76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4" name="Google Shape;3194;p76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5" name="Google Shape;3195;p76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6" name="Google Shape;3196;p76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7" name="Google Shape;3197;p76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8" name="Google Shape;3198;p76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9" name="Google Shape;3199;p76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0" name="Google Shape;3200;p76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1" name="Google Shape;3201;p76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2" name="Google Shape;3202;p76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3" name="Google Shape;3203;p76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4" name="Google Shape;3204;p76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5" name="Google Shape;3205;p76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6" name="Google Shape;3206;p76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7" name="Google Shape;3207;p76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8" name="Google Shape;3208;p76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09" name="Google Shape;3209;p76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0" name="Google Shape;3210;p76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1" name="Google Shape;3211;p76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2" name="Google Shape;3212;p76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3" name="Google Shape;3213;p76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4" name="Google Shape;3214;p76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5" name="Google Shape;3215;p76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6" name="Google Shape;3216;p76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7" name="Google Shape;3217;p76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8" name="Google Shape;3218;p76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9" name="Google Shape;3219;p76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0" name="Google Shape;3220;p76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1" name="Google Shape;3221;p76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2" name="Google Shape;3222;p76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3" name="Google Shape;3223;p76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4" name="Google Shape;3224;p76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5" name="Google Shape;3225;p76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6" name="Google Shape;3226;p76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7" name="Google Shape;3227;p76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8" name="Google Shape;3228;p76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9" name="Google Shape;3229;p76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0" name="Google Shape;3230;p76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1" name="Google Shape;3231;p76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2" name="Google Shape;3232;p76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3" name="Google Shape;3233;p76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4" name="Google Shape;3234;p76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5" name="Google Shape;3235;p76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6" name="Google Shape;3236;p76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7" name="Google Shape;3237;p76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8" name="Google Shape;3238;p76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9" name="Google Shape;3239;p76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0" name="Google Shape;3240;p76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1" name="Google Shape;3241;p76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2" name="Google Shape;3242;p76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3" name="Google Shape;3243;p76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4" name="Google Shape;3244;p76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5" name="Google Shape;3245;p76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6" name="Google Shape;3246;p76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7" name="Google Shape;3247;p76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8" name="Google Shape;3248;p76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9" name="Google Shape;3249;p76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0" name="Google Shape;3250;p76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1" name="Google Shape;3251;p76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2" name="Google Shape;3252;p76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3" name="Google Shape;3253;p76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4" name="Google Shape;3254;p76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5" name="Google Shape;3255;p76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6" name="Google Shape;3256;p76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7" name="Google Shape;3257;p76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8" name="Google Shape;3258;p76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9" name="Google Shape;3259;p76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0" name="Google Shape;3260;p76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1" name="Google Shape;3261;p76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2" name="Google Shape;3262;p76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3" name="Google Shape;3263;p76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4" name="Google Shape;3264;p76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5" name="Google Shape;3265;p76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6" name="Google Shape;3266;p76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7" name="Google Shape;3267;p76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8" name="Google Shape;3268;p76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9" name="Google Shape;3269;p76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0" name="Google Shape;3270;p76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1" name="Google Shape;3271;p76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2" name="Google Shape;3272;p76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3" name="Google Shape;3273;p76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4" name="Google Shape;3274;p76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5" name="Google Shape;3275;p76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6" name="Google Shape;3276;p76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7" name="Google Shape;3277;p76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3278" name="Google Shape;3278;p76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9" name="Google Shape;3279;p76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0" name="Google Shape;3280;p76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1" name="Google Shape;3281;p76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2" name="Google Shape;3282;p76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3" name="Google Shape;3283;p76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5" name="Google Shape;3285;p76"/>
          <p:cNvSpPr/>
          <p:nvPr/>
        </p:nvSpPr>
        <p:spPr>
          <a:xfrm>
            <a:off x="7853254" y="1208284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BB1F1B">
                  <a:alpha val="45882"/>
                </a:srgbClr>
              </a:gs>
              <a:gs pos="11000">
                <a:srgbClr val="BB1F1B">
                  <a:alpha val="45882"/>
                </a:srgbClr>
              </a:gs>
              <a:gs pos="96000">
                <a:srgbClr val="BB1F1B">
                  <a:alpha val="0"/>
                </a:srgbClr>
              </a:gs>
              <a:gs pos="100000">
                <a:srgbClr val="BB1F1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p76"/>
          <p:cNvSpPr/>
          <p:nvPr/>
        </p:nvSpPr>
        <p:spPr>
          <a:xfrm>
            <a:off x="8106517" y="1368782"/>
            <a:ext cx="4741333" cy="320996"/>
          </a:xfrm>
          <a:prstGeom prst="parallelogram">
            <a:avLst>
              <a:gd name="adj" fmla="val 28199"/>
            </a:avLst>
          </a:prstGeom>
          <a:gradFill>
            <a:gsLst>
              <a:gs pos="0">
                <a:srgbClr val="BB1F1B"/>
              </a:gs>
              <a:gs pos="11000">
                <a:srgbClr val="BB1F1B"/>
              </a:gs>
              <a:gs pos="100000">
                <a:srgbClr val="BB1F1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8" name="Google Shape;328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2449" y="1456890"/>
            <a:ext cx="1077434" cy="27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9" name="Google Shape;328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0520" y="1309912"/>
            <a:ext cx="34234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76"/>
          <p:cNvSpPr/>
          <p:nvPr/>
        </p:nvSpPr>
        <p:spPr>
          <a:xfrm>
            <a:off x="6851131" y="366731"/>
            <a:ext cx="496642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76"/>
          <p:cNvSpPr/>
          <p:nvPr/>
        </p:nvSpPr>
        <p:spPr>
          <a:xfrm>
            <a:off x="340649" y="1906942"/>
            <a:ext cx="10169234" cy="10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1F1B"/>
              </a:buClr>
              <a:buSzPts val="1800"/>
              <a:buFont typeface="Noto Sans Symbols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Filter we get </a:t>
            </a:r>
            <a:r>
              <a:rPr lang="en-US" sz="28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58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combinations of features</a:t>
            </a:r>
            <a:endParaRPr sz="1800"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en-US" sz="24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Corr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, Chi2, Mutual Information, </a:t>
            </a:r>
            <a:r>
              <a:rPr lang="en-US" sz="24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Avg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of three and </a:t>
            </a:r>
            <a:r>
              <a:rPr lang="en-US" sz="2400" b="1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Avg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of rank)</a:t>
            </a:r>
            <a:endParaRPr sz="1800" dirty="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And in filter, we only pick </a:t>
            </a:r>
            <a:r>
              <a:rPr lang="en-US" sz="24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25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features for model building </a:t>
            </a:r>
            <a:endParaRPr sz="2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96" name="Google Shape;3296;p76"/>
          <p:cNvSpPr/>
          <p:nvPr/>
        </p:nvSpPr>
        <p:spPr>
          <a:xfrm>
            <a:off x="311713" y="3908570"/>
            <a:ext cx="13015359" cy="43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B1F1B"/>
              </a:buClr>
              <a:buSzPts val="1800"/>
              <a:buFont typeface="Noto Sans Symbols"/>
              <a:buChar char="●"/>
            </a:pP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Forward  wrapper we get </a:t>
            </a:r>
            <a:r>
              <a:rPr lang="en-US" sz="2800" b="1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60</a:t>
            </a:r>
            <a:r>
              <a:rPr lang="en-US" sz="24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combinations of features for each model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9911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78"/>
          <p:cNvSpPr/>
          <p:nvPr/>
        </p:nvSpPr>
        <p:spPr>
          <a:xfrm rot="-5729117">
            <a:off x="4700092" y="-2482863"/>
            <a:ext cx="3675575" cy="13243654"/>
          </a:xfrm>
          <a:prstGeom prst="trapezoid">
            <a:avLst>
              <a:gd name="adj" fmla="val 41809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78"/>
          <p:cNvSpPr/>
          <p:nvPr/>
        </p:nvSpPr>
        <p:spPr>
          <a:xfrm rot="-5838224">
            <a:off x="4606457" y="-2651663"/>
            <a:ext cx="3287655" cy="13243653"/>
          </a:xfrm>
          <a:prstGeom prst="trapezoid">
            <a:avLst>
              <a:gd name="adj" fmla="val 41514"/>
            </a:avLst>
          </a:prstGeom>
          <a:gradFill>
            <a:gsLst>
              <a:gs pos="0">
                <a:srgbClr val="680000">
                  <a:alpha val="85882"/>
                </a:srgbClr>
              </a:gs>
              <a:gs pos="100000">
                <a:srgbClr val="680000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8" name="Google Shape;3458;p78"/>
          <p:cNvCxnSpPr/>
          <p:nvPr/>
        </p:nvCxnSpPr>
        <p:spPr>
          <a:xfrm>
            <a:off x="6857461" y="3427969"/>
            <a:ext cx="133280" cy="1152869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9" name="Google Shape;3459;p78"/>
          <p:cNvSpPr/>
          <p:nvPr/>
        </p:nvSpPr>
        <p:spPr>
          <a:xfrm rot="-4004148">
            <a:off x="1275462" y="3582425"/>
            <a:ext cx="1390828" cy="5229968"/>
          </a:xfrm>
          <a:prstGeom prst="trapezoid">
            <a:avLst>
              <a:gd name="adj" fmla="val 45974"/>
            </a:avLst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78"/>
          <p:cNvSpPr txBox="1"/>
          <p:nvPr/>
        </p:nvSpPr>
        <p:spPr>
          <a:xfrm rot="-746473">
            <a:off x="5453836" y="371315"/>
            <a:ext cx="8475268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>
                <a:solidFill>
                  <a:srgbClr val="680000"/>
                </a:solidFill>
              </a:rPr>
              <a:t>model</a:t>
            </a:r>
            <a:r>
              <a:rPr lang="en-US" sz="11500" dirty="0">
                <a:solidFill>
                  <a:srgbClr val="680000"/>
                </a:solidFill>
                <a:latin typeface="Arial"/>
                <a:ea typeface="Arial"/>
                <a:cs typeface="Arial"/>
                <a:sym typeface="Arial"/>
              </a:rPr>
              <a:t>ing</a:t>
            </a:r>
            <a:endParaRPr sz="11500" b="0" i="0" u="none" strike="noStrike" cap="none" dirty="0">
              <a:solidFill>
                <a:srgbClr val="6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78"/>
          <p:cNvSpPr/>
          <p:nvPr/>
        </p:nvSpPr>
        <p:spPr>
          <a:xfrm rot="-739176">
            <a:off x="-466406" y="3680501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p78"/>
          <p:cNvSpPr/>
          <p:nvPr/>
        </p:nvSpPr>
        <p:spPr>
          <a:xfrm rot="-739176">
            <a:off x="-466404" y="3344580"/>
            <a:ext cx="3101563" cy="166778"/>
          </a:xfrm>
          <a:prstGeom prst="rect">
            <a:avLst/>
          </a:prstGeom>
          <a:gradFill>
            <a:gsLst>
              <a:gs pos="0">
                <a:srgbClr val="680000"/>
              </a:gs>
              <a:gs pos="78000">
                <a:srgbClr val="680000">
                  <a:alpha val="0"/>
                </a:srgbClr>
              </a:gs>
              <a:gs pos="100000">
                <a:srgbClr val="68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78"/>
          <p:cNvSpPr/>
          <p:nvPr/>
        </p:nvSpPr>
        <p:spPr>
          <a:xfrm rot="-4055345">
            <a:off x="1621355" y="682956"/>
            <a:ext cx="2427352" cy="10825704"/>
          </a:xfrm>
          <a:prstGeom prst="trapezoid">
            <a:avLst>
              <a:gd name="adj" fmla="val 40224"/>
            </a:avLst>
          </a:prstGeom>
          <a:gradFill>
            <a:gsLst>
              <a:gs pos="0">
                <a:srgbClr val="680000">
                  <a:alpha val="94901"/>
                </a:srgbClr>
              </a:gs>
              <a:gs pos="51000">
                <a:srgbClr val="680000">
                  <a:alpha val="94901"/>
                </a:srgbClr>
              </a:gs>
              <a:gs pos="73000">
                <a:srgbClr val="680000">
                  <a:alpha val="25882"/>
                </a:srgbClr>
              </a:gs>
              <a:gs pos="100000">
                <a:srgbClr val="680000">
                  <a:alpha val="25882"/>
                </a:srgbClr>
              </a:gs>
            </a:gsLst>
            <a:lin ang="9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6" name="Google Shape;3466;p78"/>
          <p:cNvCxnSpPr/>
          <p:nvPr/>
        </p:nvCxnSpPr>
        <p:spPr>
          <a:xfrm>
            <a:off x="10603517" y="6370287"/>
            <a:ext cx="0" cy="202427"/>
          </a:xfrm>
          <a:prstGeom prst="straightConnector1">
            <a:avLst/>
          </a:prstGeom>
          <a:noFill/>
          <a:ln w="9525" cap="rnd" cmpd="sng">
            <a:solidFill>
              <a:schemeClr val="lt1">
                <a:alpha val="3098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77" name="Google Shape;3477;p78"/>
          <p:cNvGrpSpPr/>
          <p:nvPr/>
        </p:nvGrpSpPr>
        <p:grpSpPr>
          <a:xfrm>
            <a:off x="-111800" y="6414350"/>
            <a:ext cx="9656823" cy="114300"/>
            <a:chOff x="-111800" y="6407270"/>
            <a:chExt cx="9656823" cy="114300"/>
          </a:xfrm>
        </p:grpSpPr>
        <p:cxnSp>
          <p:nvCxnSpPr>
            <p:cNvPr id="3478" name="Google Shape;3478;p78"/>
            <p:cNvCxnSpPr/>
            <p:nvPr/>
          </p:nvCxnSpPr>
          <p:spPr>
            <a:xfrm flipH="1">
              <a:off x="-1118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9" name="Google Shape;3479;p78"/>
            <p:cNvCxnSpPr/>
            <p:nvPr/>
          </p:nvCxnSpPr>
          <p:spPr>
            <a:xfrm flipH="1">
              <a:off x="-2709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0" name="Google Shape;3480;p78"/>
            <p:cNvCxnSpPr/>
            <p:nvPr/>
          </p:nvCxnSpPr>
          <p:spPr>
            <a:xfrm flipH="1">
              <a:off x="576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1" name="Google Shape;3481;p78"/>
            <p:cNvCxnSpPr/>
            <p:nvPr/>
          </p:nvCxnSpPr>
          <p:spPr>
            <a:xfrm flipH="1">
              <a:off x="1423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2" name="Google Shape;3482;p78"/>
            <p:cNvCxnSpPr/>
            <p:nvPr/>
          </p:nvCxnSpPr>
          <p:spPr>
            <a:xfrm flipH="1">
              <a:off x="2270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3" name="Google Shape;3483;p78"/>
            <p:cNvCxnSpPr/>
            <p:nvPr/>
          </p:nvCxnSpPr>
          <p:spPr>
            <a:xfrm flipH="1">
              <a:off x="3117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4" name="Google Shape;3484;p78"/>
            <p:cNvCxnSpPr/>
            <p:nvPr/>
          </p:nvCxnSpPr>
          <p:spPr>
            <a:xfrm flipH="1">
              <a:off x="3964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5" name="Google Shape;3485;p78"/>
            <p:cNvCxnSpPr/>
            <p:nvPr/>
          </p:nvCxnSpPr>
          <p:spPr>
            <a:xfrm flipH="1">
              <a:off x="4811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6" name="Google Shape;3486;p78"/>
            <p:cNvCxnSpPr/>
            <p:nvPr/>
          </p:nvCxnSpPr>
          <p:spPr>
            <a:xfrm flipH="1">
              <a:off x="56587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7" name="Google Shape;3487;p78"/>
            <p:cNvCxnSpPr/>
            <p:nvPr/>
          </p:nvCxnSpPr>
          <p:spPr>
            <a:xfrm flipH="1">
              <a:off x="6505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8" name="Google Shape;3488;p78"/>
            <p:cNvCxnSpPr/>
            <p:nvPr/>
          </p:nvCxnSpPr>
          <p:spPr>
            <a:xfrm flipH="1">
              <a:off x="73529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9" name="Google Shape;3489;p78"/>
            <p:cNvCxnSpPr/>
            <p:nvPr/>
          </p:nvCxnSpPr>
          <p:spPr>
            <a:xfrm flipH="1">
              <a:off x="8200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0" name="Google Shape;3490;p78"/>
            <p:cNvCxnSpPr/>
            <p:nvPr/>
          </p:nvCxnSpPr>
          <p:spPr>
            <a:xfrm flipH="1">
              <a:off x="9047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1" name="Google Shape;3491;p78"/>
            <p:cNvCxnSpPr/>
            <p:nvPr/>
          </p:nvCxnSpPr>
          <p:spPr>
            <a:xfrm flipH="1">
              <a:off x="9894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2" name="Google Shape;3492;p78"/>
            <p:cNvCxnSpPr/>
            <p:nvPr/>
          </p:nvCxnSpPr>
          <p:spPr>
            <a:xfrm flipH="1">
              <a:off x="10741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3" name="Google Shape;3493;p78"/>
            <p:cNvCxnSpPr/>
            <p:nvPr/>
          </p:nvCxnSpPr>
          <p:spPr>
            <a:xfrm flipH="1">
              <a:off x="11588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4" name="Google Shape;3494;p78"/>
            <p:cNvCxnSpPr/>
            <p:nvPr/>
          </p:nvCxnSpPr>
          <p:spPr>
            <a:xfrm flipH="1">
              <a:off x="12435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5" name="Google Shape;3495;p78"/>
            <p:cNvCxnSpPr/>
            <p:nvPr/>
          </p:nvCxnSpPr>
          <p:spPr>
            <a:xfrm flipH="1">
              <a:off x="13282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6" name="Google Shape;3496;p78"/>
            <p:cNvCxnSpPr/>
            <p:nvPr/>
          </p:nvCxnSpPr>
          <p:spPr>
            <a:xfrm flipH="1">
              <a:off x="14129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7" name="Google Shape;3497;p78"/>
            <p:cNvCxnSpPr/>
            <p:nvPr/>
          </p:nvCxnSpPr>
          <p:spPr>
            <a:xfrm flipH="1">
              <a:off x="14976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8" name="Google Shape;3498;p78"/>
            <p:cNvCxnSpPr/>
            <p:nvPr/>
          </p:nvCxnSpPr>
          <p:spPr>
            <a:xfrm flipH="1">
              <a:off x="15823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9" name="Google Shape;3499;p78"/>
            <p:cNvCxnSpPr/>
            <p:nvPr/>
          </p:nvCxnSpPr>
          <p:spPr>
            <a:xfrm flipH="1">
              <a:off x="16671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0" name="Google Shape;3500;p78"/>
            <p:cNvCxnSpPr/>
            <p:nvPr/>
          </p:nvCxnSpPr>
          <p:spPr>
            <a:xfrm flipH="1">
              <a:off x="17518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1" name="Google Shape;3501;p78"/>
            <p:cNvCxnSpPr/>
            <p:nvPr/>
          </p:nvCxnSpPr>
          <p:spPr>
            <a:xfrm flipH="1">
              <a:off x="18365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2" name="Google Shape;3502;p78"/>
            <p:cNvCxnSpPr/>
            <p:nvPr/>
          </p:nvCxnSpPr>
          <p:spPr>
            <a:xfrm flipH="1">
              <a:off x="19212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3" name="Google Shape;3503;p78"/>
            <p:cNvCxnSpPr/>
            <p:nvPr/>
          </p:nvCxnSpPr>
          <p:spPr>
            <a:xfrm flipH="1">
              <a:off x="200593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4" name="Google Shape;3504;p78"/>
            <p:cNvCxnSpPr/>
            <p:nvPr/>
          </p:nvCxnSpPr>
          <p:spPr>
            <a:xfrm flipH="1">
              <a:off x="20906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5" name="Google Shape;3505;p78"/>
            <p:cNvCxnSpPr/>
            <p:nvPr/>
          </p:nvCxnSpPr>
          <p:spPr>
            <a:xfrm flipH="1">
              <a:off x="217535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6" name="Google Shape;3506;p78"/>
            <p:cNvCxnSpPr/>
            <p:nvPr/>
          </p:nvCxnSpPr>
          <p:spPr>
            <a:xfrm flipH="1">
              <a:off x="22600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7" name="Google Shape;3507;p78"/>
            <p:cNvCxnSpPr/>
            <p:nvPr/>
          </p:nvCxnSpPr>
          <p:spPr>
            <a:xfrm flipH="1">
              <a:off x="23447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8" name="Google Shape;3508;p78"/>
            <p:cNvCxnSpPr/>
            <p:nvPr/>
          </p:nvCxnSpPr>
          <p:spPr>
            <a:xfrm flipH="1">
              <a:off x="24294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9" name="Google Shape;3509;p78"/>
            <p:cNvCxnSpPr/>
            <p:nvPr/>
          </p:nvCxnSpPr>
          <p:spPr>
            <a:xfrm flipH="1">
              <a:off x="25141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0" name="Google Shape;3510;p78"/>
            <p:cNvCxnSpPr/>
            <p:nvPr/>
          </p:nvCxnSpPr>
          <p:spPr>
            <a:xfrm flipH="1">
              <a:off x="25989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1" name="Google Shape;3511;p78"/>
            <p:cNvCxnSpPr/>
            <p:nvPr/>
          </p:nvCxnSpPr>
          <p:spPr>
            <a:xfrm flipH="1">
              <a:off x="26836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2" name="Google Shape;3512;p78"/>
            <p:cNvCxnSpPr/>
            <p:nvPr/>
          </p:nvCxnSpPr>
          <p:spPr>
            <a:xfrm flipH="1">
              <a:off x="27683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3" name="Google Shape;3513;p78"/>
            <p:cNvCxnSpPr/>
            <p:nvPr/>
          </p:nvCxnSpPr>
          <p:spPr>
            <a:xfrm flipH="1">
              <a:off x="28530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4" name="Google Shape;3514;p78"/>
            <p:cNvCxnSpPr/>
            <p:nvPr/>
          </p:nvCxnSpPr>
          <p:spPr>
            <a:xfrm flipH="1">
              <a:off x="29377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5" name="Google Shape;3515;p78"/>
            <p:cNvCxnSpPr/>
            <p:nvPr/>
          </p:nvCxnSpPr>
          <p:spPr>
            <a:xfrm flipH="1">
              <a:off x="30224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6" name="Google Shape;3516;p78"/>
            <p:cNvCxnSpPr/>
            <p:nvPr/>
          </p:nvCxnSpPr>
          <p:spPr>
            <a:xfrm flipH="1">
              <a:off x="31071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7" name="Google Shape;3517;p78"/>
            <p:cNvCxnSpPr/>
            <p:nvPr/>
          </p:nvCxnSpPr>
          <p:spPr>
            <a:xfrm flipH="1">
              <a:off x="31918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8" name="Google Shape;3518;p78"/>
            <p:cNvCxnSpPr/>
            <p:nvPr/>
          </p:nvCxnSpPr>
          <p:spPr>
            <a:xfrm flipH="1">
              <a:off x="32765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19" name="Google Shape;3519;p78"/>
            <p:cNvCxnSpPr/>
            <p:nvPr/>
          </p:nvCxnSpPr>
          <p:spPr>
            <a:xfrm flipH="1">
              <a:off x="33612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0" name="Google Shape;3520;p78"/>
            <p:cNvCxnSpPr/>
            <p:nvPr/>
          </p:nvCxnSpPr>
          <p:spPr>
            <a:xfrm flipH="1">
              <a:off x="344600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1" name="Google Shape;3521;p78"/>
            <p:cNvCxnSpPr/>
            <p:nvPr/>
          </p:nvCxnSpPr>
          <p:spPr>
            <a:xfrm flipH="1">
              <a:off x="35307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2" name="Google Shape;3522;p78"/>
            <p:cNvCxnSpPr/>
            <p:nvPr/>
          </p:nvCxnSpPr>
          <p:spPr>
            <a:xfrm flipH="1">
              <a:off x="361541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3" name="Google Shape;3523;p78"/>
            <p:cNvCxnSpPr/>
            <p:nvPr/>
          </p:nvCxnSpPr>
          <p:spPr>
            <a:xfrm flipH="1">
              <a:off x="37001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4" name="Google Shape;3524;p78"/>
            <p:cNvCxnSpPr/>
            <p:nvPr/>
          </p:nvCxnSpPr>
          <p:spPr>
            <a:xfrm flipH="1">
              <a:off x="37848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5" name="Google Shape;3525;p78"/>
            <p:cNvCxnSpPr/>
            <p:nvPr/>
          </p:nvCxnSpPr>
          <p:spPr>
            <a:xfrm flipH="1">
              <a:off x="38695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6" name="Google Shape;3526;p78"/>
            <p:cNvCxnSpPr/>
            <p:nvPr/>
          </p:nvCxnSpPr>
          <p:spPr>
            <a:xfrm flipH="1">
              <a:off x="39542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7" name="Google Shape;3527;p78"/>
            <p:cNvCxnSpPr/>
            <p:nvPr/>
          </p:nvCxnSpPr>
          <p:spPr>
            <a:xfrm flipH="1">
              <a:off x="40389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8" name="Google Shape;3528;p78"/>
            <p:cNvCxnSpPr/>
            <p:nvPr/>
          </p:nvCxnSpPr>
          <p:spPr>
            <a:xfrm flipH="1">
              <a:off x="41236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9" name="Google Shape;3529;p78"/>
            <p:cNvCxnSpPr/>
            <p:nvPr/>
          </p:nvCxnSpPr>
          <p:spPr>
            <a:xfrm flipH="1">
              <a:off x="42083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0" name="Google Shape;3530;p78"/>
            <p:cNvCxnSpPr/>
            <p:nvPr/>
          </p:nvCxnSpPr>
          <p:spPr>
            <a:xfrm flipH="1">
              <a:off x="42930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1" name="Google Shape;3531;p78"/>
            <p:cNvCxnSpPr/>
            <p:nvPr/>
          </p:nvCxnSpPr>
          <p:spPr>
            <a:xfrm flipH="1">
              <a:off x="44625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2" name="Google Shape;3532;p78"/>
            <p:cNvCxnSpPr/>
            <p:nvPr/>
          </p:nvCxnSpPr>
          <p:spPr>
            <a:xfrm flipH="1">
              <a:off x="43778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3" name="Google Shape;3533;p78"/>
            <p:cNvCxnSpPr/>
            <p:nvPr/>
          </p:nvCxnSpPr>
          <p:spPr>
            <a:xfrm flipH="1">
              <a:off x="45472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4" name="Google Shape;3534;p78"/>
            <p:cNvCxnSpPr/>
            <p:nvPr/>
          </p:nvCxnSpPr>
          <p:spPr>
            <a:xfrm flipH="1">
              <a:off x="46319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5" name="Google Shape;3535;p78"/>
            <p:cNvCxnSpPr/>
            <p:nvPr/>
          </p:nvCxnSpPr>
          <p:spPr>
            <a:xfrm flipH="1">
              <a:off x="47166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6" name="Google Shape;3536;p78"/>
            <p:cNvCxnSpPr/>
            <p:nvPr/>
          </p:nvCxnSpPr>
          <p:spPr>
            <a:xfrm flipH="1">
              <a:off x="48013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7" name="Google Shape;3537;p78"/>
            <p:cNvCxnSpPr/>
            <p:nvPr/>
          </p:nvCxnSpPr>
          <p:spPr>
            <a:xfrm flipH="1">
              <a:off x="488606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8" name="Google Shape;3538;p78"/>
            <p:cNvCxnSpPr/>
            <p:nvPr/>
          </p:nvCxnSpPr>
          <p:spPr>
            <a:xfrm flipH="1">
              <a:off x="49707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39" name="Google Shape;3539;p78"/>
            <p:cNvCxnSpPr/>
            <p:nvPr/>
          </p:nvCxnSpPr>
          <p:spPr>
            <a:xfrm flipH="1">
              <a:off x="505548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0" name="Google Shape;3540;p78"/>
            <p:cNvCxnSpPr/>
            <p:nvPr/>
          </p:nvCxnSpPr>
          <p:spPr>
            <a:xfrm flipH="1">
              <a:off x="51401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1" name="Google Shape;3541;p78"/>
            <p:cNvCxnSpPr/>
            <p:nvPr/>
          </p:nvCxnSpPr>
          <p:spPr>
            <a:xfrm flipH="1">
              <a:off x="52249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2" name="Google Shape;3542;p78"/>
            <p:cNvCxnSpPr/>
            <p:nvPr/>
          </p:nvCxnSpPr>
          <p:spPr>
            <a:xfrm flipH="1">
              <a:off x="53096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3" name="Google Shape;3543;p78"/>
            <p:cNvCxnSpPr/>
            <p:nvPr/>
          </p:nvCxnSpPr>
          <p:spPr>
            <a:xfrm flipH="1">
              <a:off x="53943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4" name="Google Shape;3544;p78"/>
            <p:cNvCxnSpPr/>
            <p:nvPr/>
          </p:nvCxnSpPr>
          <p:spPr>
            <a:xfrm flipH="1">
              <a:off x="54790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5" name="Google Shape;3545;p78"/>
            <p:cNvCxnSpPr/>
            <p:nvPr/>
          </p:nvCxnSpPr>
          <p:spPr>
            <a:xfrm flipH="1">
              <a:off x="55637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6" name="Google Shape;3546;p78"/>
            <p:cNvCxnSpPr/>
            <p:nvPr/>
          </p:nvCxnSpPr>
          <p:spPr>
            <a:xfrm flipH="1">
              <a:off x="56484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7" name="Google Shape;3547;p78"/>
            <p:cNvCxnSpPr/>
            <p:nvPr/>
          </p:nvCxnSpPr>
          <p:spPr>
            <a:xfrm flipH="1">
              <a:off x="57331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8" name="Google Shape;3548;p78"/>
            <p:cNvCxnSpPr/>
            <p:nvPr/>
          </p:nvCxnSpPr>
          <p:spPr>
            <a:xfrm flipH="1">
              <a:off x="58178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49" name="Google Shape;3549;p78"/>
            <p:cNvCxnSpPr/>
            <p:nvPr/>
          </p:nvCxnSpPr>
          <p:spPr>
            <a:xfrm flipH="1">
              <a:off x="59025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0" name="Google Shape;3550;p78"/>
            <p:cNvCxnSpPr/>
            <p:nvPr/>
          </p:nvCxnSpPr>
          <p:spPr>
            <a:xfrm flipH="1">
              <a:off x="5987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1" name="Google Shape;3551;p78"/>
            <p:cNvCxnSpPr/>
            <p:nvPr/>
          </p:nvCxnSpPr>
          <p:spPr>
            <a:xfrm flipH="1">
              <a:off x="6071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2" name="Google Shape;3552;p78"/>
            <p:cNvCxnSpPr/>
            <p:nvPr/>
          </p:nvCxnSpPr>
          <p:spPr>
            <a:xfrm flipH="1">
              <a:off x="6156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3" name="Google Shape;3553;p78"/>
            <p:cNvCxnSpPr/>
            <p:nvPr/>
          </p:nvCxnSpPr>
          <p:spPr>
            <a:xfrm flipH="1">
              <a:off x="6241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4" name="Google Shape;3554;p78"/>
            <p:cNvCxnSpPr/>
            <p:nvPr/>
          </p:nvCxnSpPr>
          <p:spPr>
            <a:xfrm flipH="1">
              <a:off x="6326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5" name="Google Shape;3555;p78"/>
            <p:cNvCxnSpPr/>
            <p:nvPr/>
          </p:nvCxnSpPr>
          <p:spPr>
            <a:xfrm flipH="1">
              <a:off x="6410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6" name="Google Shape;3556;p78"/>
            <p:cNvCxnSpPr/>
            <p:nvPr/>
          </p:nvCxnSpPr>
          <p:spPr>
            <a:xfrm flipH="1">
              <a:off x="649554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7" name="Google Shape;3557;p78"/>
            <p:cNvCxnSpPr/>
            <p:nvPr/>
          </p:nvCxnSpPr>
          <p:spPr>
            <a:xfrm flipH="1">
              <a:off x="65802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8" name="Google Shape;3558;p78"/>
            <p:cNvCxnSpPr/>
            <p:nvPr/>
          </p:nvCxnSpPr>
          <p:spPr>
            <a:xfrm flipH="1">
              <a:off x="66649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9" name="Google Shape;3559;p78"/>
            <p:cNvCxnSpPr/>
            <p:nvPr/>
          </p:nvCxnSpPr>
          <p:spPr>
            <a:xfrm flipH="1">
              <a:off x="67496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0" name="Google Shape;3560;p78"/>
            <p:cNvCxnSpPr/>
            <p:nvPr/>
          </p:nvCxnSpPr>
          <p:spPr>
            <a:xfrm flipH="1">
              <a:off x="68343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1" name="Google Shape;3561;p78"/>
            <p:cNvCxnSpPr/>
            <p:nvPr/>
          </p:nvCxnSpPr>
          <p:spPr>
            <a:xfrm flipH="1">
              <a:off x="69190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2" name="Google Shape;3562;p78"/>
            <p:cNvCxnSpPr/>
            <p:nvPr/>
          </p:nvCxnSpPr>
          <p:spPr>
            <a:xfrm flipH="1">
              <a:off x="70038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3" name="Google Shape;3563;p78"/>
            <p:cNvCxnSpPr/>
            <p:nvPr/>
          </p:nvCxnSpPr>
          <p:spPr>
            <a:xfrm flipH="1">
              <a:off x="70885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4" name="Google Shape;3564;p78"/>
            <p:cNvCxnSpPr/>
            <p:nvPr/>
          </p:nvCxnSpPr>
          <p:spPr>
            <a:xfrm flipH="1">
              <a:off x="71732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5" name="Google Shape;3565;p78"/>
            <p:cNvCxnSpPr/>
            <p:nvPr/>
          </p:nvCxnSpPr>
          <p:spPr>
            <a:xfrm flipH="1">
              <a:off x="72579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6" name="Google Shape;3566;p78"/>
            <p:cNvCxnSpPr/>
            <p:nvPr/>
          </p:nvCxnSpPr>
          <p:spPr>
            <a:xfrm flipH="1">
              <a:off x="73426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7" name="Google Shape;3567;p78"/>
            <p:cNvCxnSpPr/>
            <p:nvPr/>
          </p:nvCxnSpPr>
          <p:spPr>
            <a:xfrm flipH="1">
              <a:off x="7427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8" name="Google Shape;3568;p78"/>
            <p:cNvCxnSpPr/>
            <p:nvPr/>
          </p:nvCxnSpPr>
          <p:spPr>
            <a:xfrm flipH="1">
              <a:off x="75120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69" name="Google Shape;3569;p78"/>
            <p:cNvCxnSpPr/>
            <p:nvPr/>
          </p:nvCxnSpPr>
          <p:spPr>
            <a:xfrm flipH="1">
              <a:off x="75967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0" name="Google Shape;3570;p78"/>
            <p:cNvCxnSpPr/>
            <p:nvPr/>
          </p:nvCxnSpPr>
          <p:spPr>
            <a:xfrm flipH="1">
              <a:off x="768147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1" name="Google Shape;3571;p78"/>
            <p:cNvCxnSpPr/>
            <p:nvPr/>
          </p:nvCxnSpPr>
          <p:spPr>
            <a:xfrm flipH="1">
              <a:off x="77661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2" name="Google Shape;3572;p78"/>
            <p:cNvCxnSpPr/>
            <p:nvPr/>
          </p:nvCxnSpPr>
          <p:spPr>
            <a:xfrm flipH="1">
              <a:off x="78508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3" name="Google Shape;3573;p78"/>
            <p:cNvCxnSpPr/>
            <p:nvPr/>
          </p:nvCxnSpPr>
          <p:spPr>
            <a:xfrm flipH="1">
              <a:off x="79356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4" name="Google Shape;3574;p78"/>
            <p:cNvCxnSpPr/>
            <p:nvPr/>
          </p:nvCxnSpPr>
          <p:spPr>
            <a:xfrm flipH="1">
              <a:off x="80203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5" name="Google Shape;3575;p78"/>
            <p:cNvCxnSpPr/>
            <p:nvPr/>
          </p:nvCxnSpPr>
          <p:spPr>
            <a:xfrm flipH="1">
              <a:off x="810502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6" name="Google Shape;3576;p78"/>
            <p:cNvCxnSpPr/>
            <p:nvPr/>
          </p:nvCxnSpPr>
          <p:spPr>
            <a:xfrm flipH="1">
              <a:off x="81897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7" name="Google Shape;3577;p78"/>
            <p:cNvCxnSpPr/>
            <p:nvPr/>
          </p:nvCxnSpPr>
          <p:spPr>
            <a:xfrm flipH="1">
              <a:off x="827444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8" name="Google Shape;3578;p78"/>
            <p:cNvCxnSpPr/>
            <p:nvPr/>
          </p:nvCxnSpPr>
          <p:spPr>
            <a:xfrm flipH="1">
              <a:off x="835915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9" name="Google Shape;3579;p78"/>
            <p:cNvCxnSpPr/>
            <p:nvPr/>
          </p:nvCxnSpPr>
          <p:spPr>
            <a:xfrm flipH="1">
              <a:off x="8443863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0" name="Google Shape;3580;p78"/>
            <p:cNvCxnSpPr/>
            <p:nvPr/>
          </p:nvCxnSpPr>
          <p:spPr>
            <a:xfrm flipH="1">
              <a:off x="852857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1" name="Google Shape;3581;p78"/>
            <p:cNvCxnSpPr/>
            <p:nvPr/>
          </p:nvCxnSpPr>
          <p:spPr>
            <a:xfrm flipH="1">
              <a:off x="8613282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2" name="Google Shape;3582;p78"/>
            <p:cNvCxnSpPr/>
            <p:nvPr/>
          </p:nvCxnSpPr>
          <p:spPr>
            <a:xfrm flipH="1">
              <a:off x="869799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3" name="Google Shape;3583;p78"/>
            <p:cNvCxnSpPr/>
            <p:nvPr/>
          </p:nvCxnSpPr>
          <p:spPr>
            <a:xfrm flipH="1">
              <a:off x="8782701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4" name="Google Shape;3584;p78"/>
            <p:cNvCxnSpPr/>
            <p:nvPr/>
          </p:nvCxnSpPr>
          <p:spPr>
            <a:xfrm flipH="1">
              <a:off x="886741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5" name="Google Shape;3585;p78"/>
            <p:cNvCxnSpPr/>
            <p:nvPr/>
          </p:nvCxnSpPr>
          <p:spPr>
            <a:xfrm flipH="1">
              <a:off x="8952120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6" name="Google Shape;3586;p78"/>
            <p:cNvCxnSpPr/>
            <p:nvPr/>
          </p:nvCxnSpPr>
          <p:spPr>
            <a:xfrm flipH="1">
              <a:off x="903682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7" name="Google Shape;3587;p78"/>
            <p:cNvCxnSpPr/>
            <p:nvPr/>
          </p:nvCxnSpPr>
          <p:spPr>
            <a:xfrm flipH="1">
              <a:off x="9121539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8" name="Google Shape;3588;p78"/>
            <p:cNvCxnSpPr/>
            <p:nvPr/>
          </p:nvCxnSpPr>
          <p:spPr>
            <a:xfrm flipH="1">
              <a:off x="92062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9" name="Google Shape;3589;p78"/>
            <p:cNvCxnSpPr/>
            <p:nvPr/>
          </p:nvCxnSpPr>
          <p:spPr>
            <a:xfrm flipH="1">
              <a:off x="929095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0" name="Google Shape;3590;p78"/>
            <p:cNvCxnSpPr/>
            <p:nvPr/>
          </p:nvCxnSpPr>
          <p:spPr>
            <a:xfrm flipH="1">
              <a:off x="9375667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1" name="Google Shape;3591;p78"/>
            <p:cNvCxnSpPr/>
            <p:nvPr/>
          </p:nvCxnSpPr>
          <p:spPr>
            <a:xfrm flipH="1">
              <a:off x="9460348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92" name="Google Shape;3592;p78"/>
          <p:cNvGrpSpPr/>
          <p:nvPr/>
        </p:nvGrpSpPr>
        <p:grpSpPr>
          <a:xfrm>
            <a:off x="11733286" y="6414350"/>
            <a:ext cx="508223" cy="114300"/>
            <a:chOff x="11733286" y="6407270"/>
            <a:chExt cx="508223" cy="114300"/>
          </a:xfrm>
        </p:grpSpPr>
        <p:cxnSp>
          <p:nvCxnSpPr>
            <p:cNvPr id="3593" name="Google Shape;3593;p78"/>
            <p:cNvCxnSpPr/>
            <p:nvPr/>
          </p:nvCxnSpPr>
          <p:spPr>
            <a:xfrm flipH="1">
              <a:off x="1173328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4" name="Google Shape;3594;p78"/>
            <p:cNvCxnSpPr/>
            <p:nvPr/>
          </p:nvCxnSpPr>
          <p:spPr>
            <a:xfrm flipH="1">
              <a:off x="11817996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5" name="Google Shape;3595;p78"/>
            <p:cNvCxnSpPr/>
            <p:nvPr/>
          </p:nvCxnSpPr>
          <p:spPr>
            <a:xfrm flipH="1">
              <a:off x="1190270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6" name="Google Shape;3596;p78"/>
            <p:cNvCxnSpPr/>
            <p:nvPr/>
          </p:nvCxnSpPr>
          <p:spPr>
            <a:xfrm flipH="1">
              <a:off x="11987415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7" name="Google Shape;3597;p78"/>
            <p:cNvCxnSpPr/>
            <p:nvPr/>
          </p:nvCxnSpPr>
          <p:spPr>
            <a:xfrm flipH="1">
              <a:off x="1207212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8" name="Google Shape;3598;p78"/>
            <p:cNvCxnSpPr/>
            <p:nvPr/>
          </p:nvCxnSpPr>
          <p:spPr>
            <a:xfrm flipH="1">
              <a:off x="12156834" y="6407270"/>
              <a:ext cx="84675" cy="11430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601" name="Google Shape;360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81306">
            <a:off x="6900118" y="2268545"/>
            <a:ext cx="1496421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549" y="2235174"/>
            <a:ext cx="2853780" cy="37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686888">
            <a:off x="1884349" y="4311992"/>
            <a:ext cx="2853780" cy="3726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4" name="Google Shape;3604;p78"/>
          <p:cNvCxnSpPr/>
          <p:nvPr/>
        </p:nvCxnSpPr>
        <p:spPr>
          <a:xfrm>
            <a:off x="11733286" y="1857375"/>
            <a:ext cx="314932" cy="2724150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05" name="Google Shape;3605;p78"/>
          <p:cNvCxnSpPr/>
          <p:nvPr/>
        </p:nvCxnSpPr>
        <p:spPr>
          <a:xfrm rot="10800000" flipH="1">
            <a:off x="7850861" y="4581527"/>
            <a:ext cx="4197357" cy="124358"/>
          </a:xfrm>
          <a:prstGeom prst="straightConnector1">
            <a:avLst/>
          </a:prstGeom>
          <a:noFill/>
          <a:ln w="12700" cap="rnd" cmpd="sng">
            <a:solidFill>
              <a:srgbClr val="FBFCF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06" name="Google Shape;3606;p78"/>
          <p:cNvSpPr/>
          <p:nvPr/>
        </p:nvSpPr>
        <p:spPr>
          <a:xfrm rot="-194715">
            <a:off x="6866960" y="3138292"/>
            <a:ext cx="501647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Hypertuning</a:t>
            </a: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7 different models,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 the best parameters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552</Words>
  <Application>Microsoft Macintosh PowerPoint</Application>
  <PresentationFormat>Widescreen</PresentationFormat>
  <Paragraphs>103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Quattrocento Sans</vt:lpstr>
      <vt:lpstr>Microsoft Yahei</vt:lpstr>
      <vt:lpstr>Arial</vt:lpstr>
      <vt:lpstr>Noto Sans Symbols</vt:lpstr>
      <vt:lpstr>Segoe UI</vt:lpstr>
      <vt:lpstr>Avengeance Mightiest Avenger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Marco Wang</cp:lastModifiedBy>
  <cp:revision>22</cp:revision>
  <dcterms:modified xsi:type="dcterms:W3CDTF">2019-05-31T23:18:45Z</dcterms:modified>
</cp:coreProperties>
</file>